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3"/>
  </p:notesMasterIdLst>
  <p:sldIdLst>
    <p:sldId id="256" r:id="rId2"/>
    <p:sldId id="257" r:id="rId3"/>
    <p:sldId id="258" r:id="rId4"/>
    <p:sldId id="259" r:id="rId5"/>
    <p:sldId id="260" r:id="rId6"/>
    <p:sldId id="261" r:id="rId7"/>
    <p:sldId id="262" r:id="rId8"/>
    <p:sldId id="263" r:id="rId9"/>
    <p:sldId id="264" r:id="rId10"/>
    <p:sldId id="265" r:id="rId11"/>
    <p:sldId id="266" r:id="rId12"/>
    <p:sldId id="275" r:id="rId13"/>
    <p:sldId id="267" r:id="rId14"/>
    <p:sldId id="268" r:id="rId15"/>
    <p:sldId id="276" r:id="rId16"/>
    <p:sldId id="269" r:id="rId17"/>
    <p:sldId id="270" r:id="rId18"/>
    <p:sldId id="271" r:id="rId19"/>
    <p:sldId id="272" r:id="rId20"/>
    <p:sldId id="273" r:id="rId21"/>
    <p:sldId id="274" r:id="rId22"/>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2286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lumOff val="-13575"/>
            </a:schemeClr>
          </a:solidFill>
        </a:fill>
      </a:tcStyle>
    </a:firstCol>
    <a:lastRow>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hueOff val="114395"/>
              <a:lumOff val="-24975"/>
            </a:schemeClr>
          </a:solidFill>
        </a:fill>
      </a:tcStyle>
    </a:firstRow>
  </a:tblStyle>
  <a:tblStyle styleId="{C7B018BB-80A7-4F77-B60F-C8B233D01FF8}" styleName="">
    <a:tblBg/>
    <a:wholeTbl>
      <a:tcTxStyle b="off" i="off">
        <a:font>
          <a:latin typeface="Helvetica Neue"/>
          <a:ea typeface="Helvetica Neue"/>
          <a:cs typeface="Helvetica Neue"/>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ff" i="off">
        <a:fontRef idx="min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3">
              <a:hueOff val="362282"/>
              <a:satOff val="31803"/>
              <a:lumOff val="-18242"/>
            </a:schemeClr>
          </a:solidFill>
        </a:fill>
      </a:tcStyle>
    </a:firstCol>
    <a:lastRow>
      <a:tcTxStyle b="off" i="off">
        <a:font>
          <a:latin typeface="Helvetica Neue"/>
          <a:ea typeface="Helvetica Neue"/>
          <a:cs typeface="Helvetica Neue"/>
        </a:font>
        <a:srgbClr val="000000"/>
      </a:tcTxStyle>
      <a:tcStyle>
        <a:tcBdr>
          <a:left>
            <a:ln w="12700" cap="flat">
              <a:solidFill>
                <a:srgbClr val="606060"/>
              </a:solidFill>
              <a:prstDash val="solid"/>
              <a:miter lim="400000"/>
            </a:ln>
          </a:left>
          <a:right>
            <a:ln w="12700" cap="flat">
              <a:solidFill>
                <a:srgbClr val="606060"/>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EBEBEB"/>
          </a:solidFill>
        </a:fill>
      </a:tcStyle>
    </a:lastRow>
    <a:firstRow>
      <a:tcTxStyle b="off" i="off">
        <a:fontRef idx="minor">
          <a:srgbClr val="FFFFFF"/>
        </a:fontRef>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rgbClr val="017101"/>
          </a:solidFill>
        </a:fill>
      </a:tcStyle>
    </a:firstRow>
  </a:tblStyle>
  <a:tblStyle styleId="{EEE7283C-3CF3-47DC-8721-378D4A62B228}" styleName="">
    <a:tblBg/>
    <a:wholeTbl>
      <a:tcTxStyle b="off" i="off">
        <a:font>
          <a:latin typeface="Helvetica Neue Light"/>
          <a:ea typeface="Helvetica Neue Light"/>
          <a:cs typeface="Helvetica Neue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FAF7E9"/>
          </a:solidFill>
        </a:fill>
      </a:tcStyle>
    </a:wholeTbl>
    <a:band2H>
      <a:tcTxStyle/>
      <a:tcStyle>
        <a:tcBdr/>
        <a:fill>
          <a:solidFill>
            <a:srgbClr val="EDEADD"/>
          </a:solidFill>
        </a:fill>
      </a:tcStyle>
    </a:band2H>
    <a:firstCol>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9BA00"/>
          </a:solidFill>
        </a:fill>
      </a:tcStyle>
    </a:firstCol>
    <a:la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lastRow>
    <a:fir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firstRow>
  </a:tblStyle>
  <a:tblStyle styleId="{CF821DB8-F4EB-4A41-A1BA-3FCAFE7338EE}" styleName="">
    <a:tblBg/>
    <a:wholeTbl>
      <a:tcTxStyle b="off" i="off">
        <a:font>
          <a:latin typeface="Helvetica Neue"/>
          <a:ea typeface="Helvetica Neue"/>
          <a:cs typeface="Helvetica Neue"/>
        </a:font>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EBEBEB"/>
          </a:solidFill>
        </a:fill>
      </a:tcStyle>
    </a:wholeTbl>
    <a:band2H>
      <a:tcTxStyle/>
      <a:tcStyle>
        <a:tcBdr/>
        <a:fill>
          <a:solidFill>
            <a:srgbClr val="DADBDA"/>
          </a:solidFill>
        </a:fill>
      </a:tcStyle>
    </a:band2H>
    <a:firstCol>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chemeClr val="accent6">
              <a:hueOff val="-146070"/>
              <a:satOff val="-10048"/>
              <a:lumOff val="-30626"/>
            </a:schemeClr>
          </a:solidFill>
        </a:fill>
      </a:tcStyle>
    </a:firstCol>
    <a:la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lastRow>
    <a:fir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firstRow>
  </a:tblStyle>
  <a:tblStyle styleId="{33BA23B1-9221-436E-865A-0063620EA4FD}" styleName="">
    <a:tblBg/>
    <a:wholeTbl>
      <a:tcTxStyle b="off" i="off">
        <a:font>
          <a:latin typeface="Helvetica Neue"/>
          <a:ea typeface="Helvetica Neue"/>
          <a:cs typeface="Helvetica Neue"/>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B5B5C1"/>
          </a:solidFill>
        </a:fill>
      </a:tcStyle>
    </a:wholeTbl>
    <a:band2H>
      <a:tcTxStyle/>
      <a:tcStyle>
        <a:tcBdr/>
        <a:fill>
          <a:solidFill>
            <a:srgbClr val="9A9AA5"/>
          </a:solidFill>
        </a:fill>
      </a:tcStyle>
    </a:band2H>
    <a:firstCol>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85F"/>
          </a:solidFill>
        </a:fill>
      </a:tcStyle>
    </a:firstCol>
    <a:la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lastRow>
    <a:fir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firstRow>
  </a:tblStyle>
  <a:tblStyle styleId="{2708684C-4D16-4618-839F-0558EEFCDFE6}" styleName="">
    <a:tblBg/>
    <a:wholeTbl>
      <a:tcTxStyle b="off"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Neue"/>
          <a:ea typeface="Helvetica Neue"/>
          <a:cs typeface="Helvetica Neue"/>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53" d="100"/>
          <a:sy n="53" d="100"/>
        </p:scale>
        <p:origin x="1218"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6" name="Shape 116"/>
          <p:cNvSpPr>
            <a:spLocks noGrp="1" noRot="1" noChangeAspect="1"/>
          </p:cNvSpPr>
          <p:nvPr>
            <p:ph type="sldImg"/>
          </p:nvPr>
        </p:nvSpPr>
        <p:spPr>
          <a:xfrm>
            <a:off x="1143000" y="685800"/>
            <a:ext cx="4572000" cy="3429000"/>
          </a:xfrm>
          <a:prstGeom prst="rect">
            <a:avLst/>
          </a:prstGeom>
        </p:spPr>
        <p:txBody>
          <a:bodyPr/>
          <a:lstStyle/>
          <a:p>
            <a:endParaRPr/>
          </a:p>
        </p:txBody>
      </p:sp>
      <p:sp>
        <p:nvSpPr>
          <p:cNvPr id="117" name="Shape 117"/>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2231006777"/>
      </p:ext>
    </p:extLst>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
        <p:cNvGrpSpPr/>
        <p:nvPr/>
      </p:nvGrpSpPr>
      <p:grpSpPr>
        <a:xfrm>
          <a:off x="0" y="0"/>
          <a:ext cx="0" cy="0"/>
          <a:chOff x="0" y="0"/>
          <a:chExt cx="0" cy="0"/>
        </a:xfrm>
      </p:grpSpPr>
      <p:sp>
        <p:nvSpPr>
          <p:cNvPr id="11" name="Title Text"/>
          <p:cNvSpPr txBox="1">
            <a:spLocks noGrp="1"/>
          </p:cNvSpPr>
          <p:nvPr>
            <p:ph type="title"/>
          </p:nvPr>
        </p:nvSpPr>
        <p:spPr>
          <a:xfrm>
            <a:off x="1270000" y="1638300"/>
            <a:ext cx="10464800" cy="3302000"/>
          </a:xfrm>
          <a:prstGeom prst="rect">
            <a:avLst/>
          </a:prstGeom>
        </p:spPr>
        <p:txBody>
          <a:bodyPr anchor="b"/>
          <a:lstStyle/>
          <a:p>
            <a:r>
              <a:t>Title Text</a:t>
            </a:r>
          </a:p>
        </p:txBody>
      </p:sp>
      <p:sp>
        <p:nvSpPr>
          <p:cNvPr id="12" name="Body Level One…"/>
          <p:cNvSpPr txBox="1">
            <a:spLocks noGrp="1"/>
          </p:cNvSpPr>
          <p:nvPr>
            <p:ph type="body" sz="quarter" idx="1"/>
          </p:nvPr>
        </p:nvSpPr>
        <p:spPr>
          <a:xfrm>
            <a:off x="1270000" y="5041900"/>
            <a:ext cx="10464800" cy="1130300"/>
          </a:xfrm>
          <a:prstGeom prst="rect">
            <a:avLst/>
          </a:prstGeom>
        </p:spPr>
        <p:txBody>
          <a:bodyPr anchor="t"/>
          <a:lstStyle>
            <a:lvl1pPr marL="0" indent="0" algn="ctr">
              <a:spcBef>
                <a:spcPts val="0"/>
              </a:spcBef>
              <a:buSzTx/>
              <a:buNone/>
              <a:defRPr sz="3700"/>
            </a:lvl1pPr>
            <a:lvl2pPr marL="0" indent="228600" algn="ctr">
              <a:spcBef>
                <a:spcPts val="0"/>
              </a:spcBef>
              <a:buSzTx/>
              <a:buNone/>
              <a:defRPr sz="3700"/>
            </a:lvl2pPr>
            <a:lvl3pPr marL="0" indent="457200" algn="ctr">
              <a:spcBef>
                <a:spcPts val="0"/>
              </a:spcBef>
              <a:buSzTx/>
              <a:buNone/>
              <a:defRPr sz="3700"/>
            </a:lvl3pPr>
            <a:lvl4pPr marL="0" indent="685800" algn="ctr">
              <a:spcBef>
                <a:spcPts val="0"/>
              </a:spcBef>
              <a:buSzTx/>
              <a:buNone/>
              <a:defRPr sz="3700"/>
            </a:lvl4pPr>
            <a:lvl5pPr marL="0" indent="914400" algn="ctr">
              <a:spcBef>
                <a:spcPts val="0"/>
              </a:spcBef>
              <a:buSzTx/>
              <a:buNone/>
              <a:defRPr sz="3700"/>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txBox="1">
            <a:spLocks noGrp="1"/>
          </p:cNvSpPr>
          <p:nvPr>
            <p:ph type="sldNum" sz="quarter" idx="2"/>
          </p:nvPr>
        </p:nvSpPr>
        <p:spPr>
          <a:prstGeom prst="rect">
            <a:avLst/>
          </a:prstGeom>
        </p:spPr>
        <p:txBody>
          <a:bodyPr/>
          <a:lstStyle>
            <a:lvl1pPr>
              <a:defRPr>
                <a:latin typeface="Helvetica Neue Thin"/>
                <a:ea typeface="Helvetica Neue Thin"/>
                <a:cs typeface="Helvetica Neue Thin"/>
                <a:sym typeface="Helvetica Neue Thin"/>
              </a:defRPr>
            </a:lvl1p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93" name="–Johnny Appleseed"/>
          <p:cNvSpPr txBox="1">
            <a:spLocks noGrp="1"/>
          </p:cNvSpPr>
          <p:nvPr>
            <p:ph type="body" sz="quarter" idx="13"/>
          </p:nvPr>
        </p:nvSpPr>
        <p:spPr>
          <a:xfrm>
            <a:off x="1270000" y="6362700"/>
            <a:ext cx="10464800" cy="461366"/>
          </a:xfrm>
          <a:prstGeom prst="rect">
            <a:avLst/>
          </a:prstGeom>
        </p:spPr>
        <p:txBody>
          <a:bodyPr anchor="t">
            <a:spAutoFit/>
          </a:bodyPr>
          <a:lstStyle>
            <a:lvl1pPr marL="0" indent="0" algn="ctr">
              <a:spcBef>
                <a:spcPts val="0"/>
              </a:spcBef>
              <a:buSzTx/>
              <a:buNone/>
              <a:defRPr sz="2400" i="1"/>
            </a:lvl1pPr>
          </a:lstStyle>
          <a:p>
            <a:r>
              <a:t>–Johnny Appleseed</a:t>
            </a:r>
          </a:p>
        </p:txBody>
      </p:sp>
      <p:sp>
        <p:nvSpPr>
          <p:cNvPr id="94" name="“Type a quote here.”"/>
          <p:cNvSpPr txBox="1">
            <a:spLocks noGrp="1"/>
          </p:cNvSpPr>
          <p:nvPr>
            <p:ph type="body" sz="quarter" idx="14"/>
          </p:nvPr>
        </p:nvSpPr>
        <p:spPr>
          <a:xfrm>
            <a:off x="1270000" y="4267112"/>
            <a:ext cx="10464800" cy="609776"/>
          </a:xfrm>
          <a:prstGeom prst="rect">
            <a:avLst/>
          </a:prstGeom>
        </p:spPr>
        <p:txBody>
          <a:bodyPr>
            <a:spAutoFit/>
          </a:bodyPr>
          <a:lstStyle>
            <a:lvl1pPr marL="0" indent="0" algn="ctr">
              <a:spcBef>
                <a:spcPts val="0"/>
              </a:spcBef>
              <a:buSzTx/>
              <a:buNone/>
              <a:defRPr sz="3400">
                <a:latin typeface="+mn-lt"/>
                <a:ea typeface="+mn-ea"/>
                <a:cs typeface="+mn-cs"/>
                <a:sym typeface="Helvetica Neue Medium"/>
              </a:defRPr>
            </a:lvl1pPr>
          </a:lstStyle>
          <a:p>
            <a:r>
              <a:t>“Type a quote here.” </a:t>
            </a:r>
          </a:p>
        </p:txBody>
      </p:sp>
      <p:sp>
        <p:nvSpPr>
          <p:cNvPr id="9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02" name="Image"/>
          <p:cNvSpPr>
            <a:spLocks noGrp="1"/>
          </p:cNvSpPr>
          <p:nvPr>
            <p:ph type="pic" idx="13"/>
          </p:nvPr>
        </p:nvSpPr>
        <p:spPr>
          <a:xfrm>
            <a:off x="0" y="0"/>
            <a:ext cx="13004800" cy="9753600"/>
          </a:xfrm>
          <a:prstGeom prst="rect">
            <a:avLst/>
          </a:prstGeom>
        </p:spPr>
        <p:txBody>
          <a:bodyPr lIns="91439" tIns="45719" rIns="91439" bIns="45719" anchor="t">
            <a:noAutofit/>
          </a:bodyPr>
          <a:lstStyle/>
          <a:p>
            <a:endParaRPr/>
          </a:p>
        </p:txBody>
      </p:sp>
      <p:sp>
        <p:nvSpPr>
          <p:cNvPr id="10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1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20" name="Image"/>
          <p:cNvSpPr>
            <a:spLocks noGrp="1"/>
          </p:cNvSpPr>
          <p:nvPr>
            <p:ph type="pic" idx="13"/>
          </p:nvPr>
        </p:nvSpPr>
        <p:spPr>
          <a:xfrm>
            <a:off x="1625600" y="673100"/>
            <a:ext cx="9753600" cy="5905500"/>
          </a:xfrm>
          <a:prstGeom prst="rect">
            <a:avLst/>
          </a:prstGeom>
        </p:spPr>
        <p:txBody>
          <a:bodyPr lIns="91439" tIns="45719" rIns="91439" bIns="45719" anchor="t">
            <a:noAutofit/>
          </a:bodyPr>
          <a:lstStyle/>
          <a:p>
            <a:endParaRPr/>
          </a:p>
        </p:txBody>
      </p:sp>
      <p:sp>
        <p:nvSpPr>
          <p:cNvPr id="21" name="Title Text"/>
          <p:cNvSpPr txBox="1">
            <a:spLocks noGrp="1"/>
          </p:cNvSpPr>
          <p:nvPr>
            <p:ph type="title"/>
          </p:nvPr>
        </p:nvSpPr>
        <p:spPr>
          <a:xfrm>
            <a:off x="1270000" y="6718300"/>
            <a:ext cx="10464800" cy="1422400"/>
          </a:xfrm>
          <a:prstGeom prst="rect">
            <a:avLst/>
          </a:prstGeom>
        </p:spPr>
        <p:txBody>
          <a:bodyPr anchor="b"/>
          <a:lstStyle/>
          <a:p>
            <a:r>
              <a:t>Title Text</a:t>
            </a:r>
          </a:p>
        </p:txBody>
      </p:sp>
      <p:sp>
        <p:nvSpPr>
          <p:cNvPr id="22" name="Body Level One…"/>
          <p:cNvSpPr txBox="1">
            <a:spLocks noGrp="1"/>
          </p:cNvSpPr>
          <p:nvPr>
            <p:ph type="body" sz="quarter" idx="1"/>
          </p:nvPr>
        </p:nvSpPr>
        <p:spPr>
          <a:xfrm>
            <a:off x="1270000" y="8153400"/>
            <a:ext cx="10464800" cy="1130300"/>
          </a:xfrm>
          <a:prstGeom prst="rect">
            <a:avLst/>
          </a:prstGeom>
        </p:spPr>
        <p:txBody>
          <a:bodyPr anchor="t"/>
          <a:lstStyle>
            <a:lvl1pPr marL="0" indent="0" algn="ctr">
              <a:spcBef>
                <a:spcPts val="0"/>
              </a:spcBef>
              <a:buSzTx/>
              <a:buNone/>
              <a:defRPr sz="3700"/>
            </a:lvl1pPr>
            <a:lvl2pPr marL="0" indent="228600" algn="ctr">
              <a:spcBef>
                <a:spcPts val="0"/>
              </a:spcBef>
              <a:buSzTx/>
              <a:buNone/>
              <a:defRPr sz="3700"/>
            </a:lvl2pPr>
            <a:lvl3pPr marL="0" indent="457200" algn="ctr">
              <a:spcBef>
                <a:spcPts val="0"/>
              </a:spcBef>
              <a:buSzTx/>
              <a:buNone/>
              <a:defRPr sz="3700"/>
            </a:lvl3pPr>
            <a:lvl4pPr marL="0" indent="685800" algn="ctr">
              <a:spcBef>
                <a:spcPts val="0"/>
              </a:spcBef>
              <a:buSzTx/>
              <a:buNone/>
              <a:defRPr sz="3700"/>
            </a:lvl4pPr>
            <a:lvl5pPr marL="0" indent="914400" algn="ctr">
              <a:spcBef>
                <a:spcPts val="0"/>
              </a:spcBef>
              <a:buSzTx/>
              <a:buNone/>
              <a:defRPr sz="3700"/>
            </a:lvl5pPr>
          </a:lstStyle>
          <a:p>
            <a:r>
              <a:t>Body Level One</a:t>
            </a:r>
          </a:p>
          <a:p>
            <a:pPr lvl="1"/>
            <a:r>
              <a:t>Body Level Two</a:t>
            </a:r>
          </a:p>
          <a:p>
            <a:pPr lvl="2"/>
            <a:r>
              <a:t>Body Level Three</a:t>
            </a:r>
          </a:p>
          <a:p>
            <a:pPr lvl="3"/>
            <a:r>
              <a:t>Body Level Four</a:t>
            </a:r>
          </a:p>
          <a:p>
            <a:pPr lvl="4"/>
            <a:r>
              <a:t>Body Level Five</a:t>
            </a:r>
          </a:p>
        </p:txBody>
      </p:sp>
      <p:sp>
        <p:nvSpPr>
          <p:cNvPr id="2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30" name="Title Text"/>
          <p:cNvSpPr txBox="1">
            <a:spLocks noGrp="1"/>
          </p:cNvSpPr>
          <p:nvPr>
            <p:ph type="title"/>
          </p:nvPr>
        </p:nvSpPr>
        <p:spPr>
          <a:xfrm>
            <a:off x="1270000" y="3225800"/>
            <a:ext cx="10464800" cy="3302000"/>
          </a:xfrm>
          <a:prstGeom prst="rect">
            <a:avLst/>
          </a:prstGeom>
        </p:spPr>
        <p:txBody>
          <a:bodyPr/>
          <a:lstStyle/>
          <a:p>
            <a:r>
              <a:t>Title Text</a:t>
            </a:r>
          </a:p>
        </p:txBody>
      </p:sp>
      <p:sp>
        <p:nvSpPr>
          <p:cNvPr id="3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38" name="Image"/>
          <p:cNvSpPr>
            <a:spLocks noGrp="1"/>
          </p:cNvSpPr>
          <p:nvPr>
            <p:ph type="pic" sz="half" idx="13"/>
          </p:nvPr>
        </p:nvSpPr>
        <p:spPr>
          <a:xfrm>
            <a:off x="6718300" y="635000"/>
            <a:ext cx="5334000" cy="8216900"/>
          </a:xfrm>
          <a:prstGeom prst="rect">
            <a:avLst/>
          </a:prstGeom>
        </p:spPr>
        <p:txBody>
          <a:bodyPr lIns="91439" tIns="45719" rIns="91439" bIns="45719" anchor="t">
            <a:noAutofit/>
          </a:bodyPr>
          <a:lstStyle/>
          <a:p>
            <a:endParaRPr/>
          </a:p>
        </p:txBody>
      </p:sp>
      <p:sp>
        <p:nvSpPr>
          <p:cNvPr id="39" name="Title Text"/>
          <p:cNvSpPr txBox="1">
            <a:spLocks noGrp="1"/>
          </p:cNvSpPr>
          <p:nvPr>
            <p:ph type="title"/>
          </p:nvPr>
        </p:nvSpPr>
        <p:spPr>
          <a:xfrm>
            <a:off x="952500" y="635000"/>
            <a:ext cx="5334000" cy="3987800"/>
          </a:xfrm>
          <a:prstGeom prst="rect">
            <a:avLst/>
          </a:prstGeom>
        </p:spPr>
        <p:txBody>
          <a:bodyPr anchor="b"/>
          <a:lstStyle>
            <a:lvl1pPr>
              <a:defRPr sz="6000"/>
            </a:lvl1pPr>
          </a:lstStyle>
          <a:p>
            <a:r>
              <a:t>Title Text</a:t>
            </a:r>
          </a:p>
        </p:txBody>
      </p:sp>
      <p:sp>
        <p:nvSpPr>
          <p:cNvPr id="40" name="Body Level One…"/>
          <p:cNvSpPr txBox="1">
            <a:spLocks noGrp="1"/>
          </p:cNvSpPr>
          <p:nvPr>
            <p:ph type="body" sz="quarter" idx="1"/>
          </p:nvPr>
        </p:nvSpPr>
        <p:spPr>
          <a:xfrm>
            <a:off x="952500" y="4724400"/>
            <a:ext cx="5334000" cy="4114800"/>
          </a:xfrm>
          <a:prstGeom prst="rect">
            <a:avLst/>
          </a:prstGeom>
        </p:spPr>
        <p:txBody>
          <a:bodyPr anchor="t"/>
          <a:lstStyle>
            <a:lvl1pPr marL="0" indent="0" algn="ctr">
              <a:spcBef>
                <a:spcPts val="0"/>
              </a:spcBef>
              <a:buSzTx/>
              <a:buNone/>
              <a:defRPr sz="3700"/>
            </a:lvl1pPr>
            <a:lvl2pPr marL="0" indent="228600" algn="ctr">
              <a:spcBef>
                <a:spcPts val="0"/>
              </a:spcBef>
              <a:buSzTx/>
              <a:buNone/>
              <a:defRPr sz="3700"/>
            </a:lvl2pPr>
            <a:lvl3pPr marL="0" indent="457200" algn="ctr">
              <a:spcBef>
                <a:spcPts val="0"/>
              </a:spcBef>
              <a:buSzTx/>
              <a:buNone/>
              <a:defRPr sz="3700"/>
            </a:lvl3pPr>
            <a:lvl4pPr marL="0" indent="685800" algn="ctr">
              <a:spcBef>
                <a:spcPts val="0"/>
              </a:spcBef>
              <a:buSzTx/>
              <a:buNone/>
              <a:defRPr sz="3700"/>
            </a:lvl4pPr>
            <a:lvl5pPr marL="0" indent="914400" algn="ctr">
              <a:spcBef>
                <a:spcPts val="0"/>
              </a:spcBef>
              <a:buSzTx/>
              <a:buNone/>
              <a:defRPr sz="3700"/>
            </a:lvl5pPr>
          </a:lstStyle>
          <a:p>
            <a:r>
              <a:t>Body Level One</a:t>
            </a:r>
          </a:p>
          <a:p>
            <a:pPr lvl="1"/>
            <a:r>
              <a:t>Body Level Two</a:t>
            </a:r>
          </a:p>
          <a:p>
            <a:pPr lvl="2"/>
            <a:r>
              <a:t>Body Level Three</a:t>
            </a:r>
          </a:p>
          <a:p>
            <a:pPr lvl="3"/>
            <a:r>
              <a:t>Body Level Four</a:t>
            </a:r>
          </a:p>
          <a:p>
            <a:pPr lvl="4"/>
            <a:r>
              <a:t>Body Level Five</a:t>
            </a:r>
          </a:p>
        </p:txBody>
      </p:sp>
      <p:sp>
        <p:nvSpPr>
          <p:cNvPr id="4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48" name="Title Text"/>
          <p:cNvSpPr txBox="1">
            <a:spLocks noGrp="1"/>
          </p:cNvSpPr>
          <p:nvPr>
            <p:ph type="title"/>
          </p:nvPr>
        </p:nvSpPr>
        <p:spPr>
          <a:prstGeom prst="rect">
            <a:avLst/>
          </a:prstGeom>
        </p:spPr>
        <p:txBody>
          <a:bodyPr/>
          <a:lstStyle/>
          <a:p>
            <a:r>
              <a:t>Title Text</a:t>
            </a:r>
          </a:p>
        </p:txBody>
      </p:sp>
      <p:sp>
        <p:nvSpPr>
          <p:cNvPr id="4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6" name="Title Text"/>
          <p:cNvSpPr txBox="1">
            <a:spLocks noGrp="1"/>
          </p:cNvSpPr>
          <p:nvPr>
            <p:ph type="title"/>
          </p:nvPr>
        </p:nvSpPr>
        <p:spPr>
          <a:prstGeom prst="rect">
            <a:avLst/>
          </a:prstGeom>
        </p:spPr>
        <p:txBody>
          <a:bodyPr/>
          <a:lstStyle/>
          <a:p>
            <a:r>
              <a:t>Title Text</a:t>
            </a:r>
          </a:p>
        </p:txBody>
      </p:sp>
      <p:sp>
        <p:nvSpPr>
          <p:cNvPr id="57"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5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5" name="Image"/>
          <p:cNvSpPr>
            <a:spLocks noGrp="1"/>
          </p:cNvSpPr>
          <p:nvPr>
            <p:ph type="pic" sz="half" idx="13"/>
          </p:nvPr>
        </p:nvSpPr>
        <p:spPr>
          <a:xfrm>
            <a:off x="6718300" y="2590800"/>
            <a:ext cx="5334000" cy="6286500"/>
          </a:xfrm>
          <a:prstGeom prst="rect">
            <a:avLst/>
          </a:prstGeom>
        </p:spPr>
        <p:txBody>
          <a:bodyPr lIns="91439" tIns="45719" rIns="91439" bIns="45719" anchor="t">
            <a:noAutofit/>
          </a:bodyPr>
          <a:lstStyle/>
          <a:p>
            <a:endParaRPr/>
          </a:p>
        </p:txBody>
      </p:sp>
      <p:sp>
        <p:nvSpPr>
          <p:cNvPr id="66" name="Title Text"/>
          <p:cNvSpPr txBox="1">
            <a:spLocks noGrp="1"/>
          </p:cNvSpPr>
          <p:nvPr>
            <p:ph type="title"/>
          </p:nvPr>
        </p:nvSpPr>
        <p:spPr>
          <a:prstGeom prst="rect">
            <a:avLst/>
          </a:prstGeom>
        </p:spPr>
        <p:txBody>
          <a:bodyPr/>
          <a:lstStyle/>
          <a:p>
            <a:r>
              <a:t>Title Text</a:t>
            </a:r>
          </a:p>
        </p:txBody>
      </p:sp>
      <p:sp>
        <p:nvSpPr>
          <p:cNvPr id="67" name="Body Level One…"/>
          <p:cNvSpPr txBox="1">
            <a:spLocks noGrp="1"/>
          </p:cNvSpPr>
          <p:nvPr>
            <p:ph type="body" sz="half" idx="1"/>
          </p:nvPr>
        </p:nvSpPr>
        <p:spPr>
          <a:xfrm>
            <a:off x="952500" y="2590800"/>
            <a:ext cx="5334000" cy="6286500"/>
          </a:xfrm>
          <a:prstGeom prst="rect">
            <a:avLst/>
          </a:prstGeom>
        </p:spPr>
        <p:txBody>
          <a:bodyPr/>
          <a:lstStyle>
            <a:lvl1pPr marL="342900" indent="-342900">
              <a:spcBef>
                <a:spcPts val="3200"/>
              </a:spcBef>
              <a:defRPr sz="2800"/>
            </a:lvl1pPr>
            <a:lvl2pPr marL="685800" indent="-342900">
              <a:spcBef>
                <a:spcPts val="3200"/>
              </a:spcBef>
              <a:defRPr sz="2800"/>
            </a:lvl2pPr>
            <a:lvl3pPr marL="1028700" indent="-342900">
              <a:spcBef>
                <a:spcPts val="3200"/>
              </a:spcBef>
              <a:defRPr sz="2800"/>
            </a:lvl3pPr>
            <a:lvl4pPr marL="1371600" indent="-342900">
              <a:spcBef>
                <a:spcPts val="3200"/>
              </a:spcBef>
              <a:defRPr sz="2800"/>
            </a:lvl4pPr>
            <a:lvl5pPr marL="1714500" indent="-342900">
              <a:spcBef>
                <a:spcPts val="3200"/>
              </a:spcBef>
              <a:defRPr sz="2800"/>
            </a:lvl5pPr>
          </a:lstStyle>
          <a:p>
            <a:r>
              <a:t>Body Level One</a:t>
            </a:r>
          </a:p>
          <a:p>
            <a:pPr lvl="1"/>
            <a:r>
              <a:t>Body Level Two</a:t>
            </a:r>
          </a:p>
          <a:p>
            <a:pPr lvl="2"/>
            <a:r>
              <a:t>Body Level Three</a:t>
            </a:r>
          </a:p>
          <a:p>
            <a:pPr lvl="3"/>
            <a:r>
              <a:t>Body Level Four</a:t>
            </a:r>
          </a:p>
          <a:p>
            <a:pPr lvl="4"/>
            <a:r>
              <a:t>Body Level Five</a:t>
            </a:r>
          </a:p>
        </p:txBody>
      </p:sp>
      <p:sp>
        <p:nvSpPr>
          <p:cNvPr id="68" name="Slide Number"/>
          <p:cNvSpPr txBox="1">
            <a:spLocks noGrp="1"/>
          </p:cNvSpPr>
          <p:nvPr>
            <p:ph type="sldNum" sz="quarter" idx="2"/>
          </p:nvPr>
        </p:nvSpPr>
        <p:spPr>
          <a:xfrm>
            <a:off x="6328884" y="9296400"/>
            <a:ext cx="340259" cy="342900"/>
          </a:xfrm>
          <a:prstGeom prst="rect">
            <a:avLst/>
          </a:prstGeom>
        </p:spPr>
        <p:txBody>
          <a:bodyPr/>
          <a:lstStyle>
            <a:lvl1pPr>
              <a:defRPr>
                <a:latin typeface="Helvetica Light"/>
                <a:ea typeface="Helvetica Light"/>
                <a:cs typeface="Helvetica Light"/>
                <a:sym typeface="Helvetica Light"/>
              </a:defRPr>
            </a:lvl1p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75" name="Body Level One…"/>
          <p:cNvSpPr txBox="1">
            <a:spLocks noGrp="1"/>
          </p:cNvSpPr>
          <p:nvPr>
            <p:ph type="body" idx="1"/>
          </p:nvPr>
        </p:nvSpPr>
        <p:spPr>
          <a:xfrm>
            <a:off x="952500" y="1270000"/>
            <a:ext cx="11099800" cy="7213600"/>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7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83" name="Image"/>
          <p:cNvSpPr>
            <a:spLocks noGrp="1"/>
          </p:cNvSpPr>
          <p:nvPr>
            <p:ph type="pic" sz="quarter" idx="13"/>
          </p:nvPr>
        </p:nvSpPr>
        <p:spPr>
          <a:xfrm>
            <a:off x="6718300" y="5092700"/>
            <a:ext cx="5334000" cy="3771900"/>
          </a:xfrm>
          <a:prstGeom prst="rect">
            <a:avLst/>
          </a:prstGeom>
        </p:spPr>
        <p:txBody>
          <a:bodyPr lIns="91439" tIns="45719" rIns="91439" bIns="45719" anchor="t">
            <a:noAutofit/>
          </a:bodyPr>
          <a:lstStyle/>
          <a:p>
            <a:endParaRPr/>
          </a:p>
        </p:txBody>
      </p:sp>
      <p:sp>
        <p:nvSpPr>
          <p:cNvPr id="84" name="Image"/>
          <p:cNvSpPr>
            <a:spLocks noGrp="1"/>
          </p:cNvSpPr>
          <p:nvPr>
            <p:ph type="pic" sz="quarter" idx="14"/>
          </p:nvPr>
        </p:nvSpPr>
        <p:spPr>
          <a:xfrm>
            <a:off x="6718300" y="889000"/>
            <a:ext cx="5334000" cy="3771900"/>
          </a:xfrm>
          <a:prstGeom prst="rect">
            <a:avLst/>
          </a:prstGeom>
        </p:spPr>
        <p:txBody>
          <a:bodyPr lIns="91439" tIns="45719" rIns="91439" bIns="45719" anchor="t">
            <a:noAutofit/>
          </a:bodyPr>
          <a:lstStyle/>
          <a:p>
            <a:endParaRPr/>
          </a:p>
        </p:txBody>
      </p:sp>
      <p:sp>
        <p:nvSpPr>
          <p:cNvPr id="85" name="Image"/>
          <p:cNvSpPr>
            <a:spLocks noGrp="1"/>
          </p:cNvSpPr>
          <p:nvPr>
            <p:ph type="pic" sz="half" idx="15"/>
          </p:nvPr>
        </p:nvSpPr>
        <p:spPr>
          <a:xfrm>
            <a:off x="952500" y="889000"/>
            <a:ext cx="5334000" cy="7975600"/>
          </a:xfrm>
          <a:prstGeom prst="rect">
            <a:avLst/>
          </a:prstGeom>
        </p:spPr>
        <p:txBody>
          <a:bodyPr lIns="91439" tIns="45719" rIns="91439" bIns="45719" anchor="t">
            <a:noAutofit/>
          </a:bodyPr>
          <a:lstStyle/>
          <a:p>
            <a:endParaRPr/>
          </a:p>
        </p:txBody>
      </p:sp>
      <p:sp>
        <p:nvSpPr>
          <p:cNvPr id="8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952500" y="254000"/>
            <a:ext cx="11099800" cy="215900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normAutofit/>
          </a:bodyPr>
          <a:lstStyle/>
          <a:p>
            <a:r>
              <a:t>Title Text</a:t>
            </a:r>
          </a:p>
        </p:txBody>
      </p:sp>
      <p:sp>
        <p:nvSpPr>
          <p:cNvPr id="3" name="Body Level One…"/>
          <p:cNvSpPr txBox="1">
            <a:spLocks noGrp="1"/>
          </p:cNvSpPr>
          <p:nvPr>
            <p:ph type="body" idx="1"/>
          </p:nvPr>
        </p:nvSpPr>
        <p:spPr>
          <a:xfrm>
            <a:off x="952500" y="2590800"/>
            <a:ext cx="11099800" cy="628650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6328884" y="9296400"/>
            <a:ext cx="340259" cy="324306"/>
          </a:xfrm>
          <a:prstGeom prst="rect">
            <a:avLst/>
          </a:prstGeom>
          <a:ln w="12700">
            <a:miter lim="400000"/>
          </a:ln>
        </p:spPr>
        <p:txBody>
          <a:bodyPr wrap="none" lIns="50800" tIns="50800" rIns="50800" bIns="50800">
            <a:spAutoFit/>
          </a:bodyPr>
          <a:lstStyle>
            <a:lvl1pPr>
              <a:defRPr sz="1600" b="0">
                <a:latin typeface="Helvetica Neue Light"/>
                <a:ea typeface="Helvetica Neue Light"/>
                <a:cs typeface="Helvetica Neue Light"/>
                <a:sym typeface="Helvetica Neue Light"/>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spd="med"/>
  <p:txStyles>
    <p:titleStyle>
      <a:lvl1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1pPr>
      <a:lvl2pPr marL="0" marR="0" indent="228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2pPr>
      <a:lvl3pPr marL="0" marR="0" indent="457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3pPr>
      <a:lvl4pPr marL="0" marR="0" indent="685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4pPr>
      <a:lvl5pPr marL="0" marR="0" indent="9144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5pPr>
      <a:lvl6pPr marL="0" marR="0" indent="11430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6pPr>
      <a:lvl7pPr marL="0" marR="0" indent="1371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7pPr>
      <a:lvl8pPr marL="0" marR="0" indent="1600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8pPr>
      <a:lvl9pPr marL="0" marR="0" indent="1828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9pPr>
    </p:titleStyle>
    <p:bodyStyle>
      <a:lvl1pPr marL="444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1pPr>
      <a:lvl2pPr marL="889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2pPr>
      <a:lvl3pPr marL="1333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3pPr>
      <a:lvl4pPr marL="1778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4pPr>
      <a:lvl5pPr marL="2222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5pPr>
      <a:lvl6pPr marL="2667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6pPr>
      <a:lvl7pPr marL="3111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7pPr>
      <a:lvl8pPr marL="3556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8pPr>
      <a:lvl9pPr marL="4000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9pPr>
    </p:bodyStyle>
    <p:otherStyle>
      <a:lvl1pPr marL="0" marR="0" indent="0" algn="ctr" defTabSz="584200" rtl="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Helvetica Neue Light"/>
        </a:defRPr>
      </a:lvl1pPr>
      <a:lvl2pPr marL="0" marR="0" indent="228600" algn="ctr" defTabSz="584200" rtl="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Helvetica Neue Light"/>
        </a:defRPr>
      </a:lvl2pPr>
      <a:lvl3pPr marL="0" marR="0" indent="457200" algn="ctr" defTabSz="584200" rtl="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Helvetica Neue Light"/>
        </a:defRPr>
      </a:lvl3pPr>
      <a:lvl4pPr marL="0" marR="0" indent="685800" algn="ctr" defTabSz="584200" rtl="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Helvetica Neue Light"/>
        </a:defRPr>
      </a:lvl4pPr>
      <a:lvl5pPr marL="0" marR="0" indent="914400" algn="ctr" defTabSz="584200" rtl="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Helvetica Neue Light"/>
        </a:defRPr>
      </a:lvl5pPr>
      <a:lvl6pPr marL="0" marR="0" indent="1143000" algn="ctr" defTabSz="584200" rtl="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Helvetica Neue Light"/>
        </a:defRPr>
      </a:lvl6pPr>
      <a:lvl7pPr marL="0" marR="0" indent="1371600" algn="ctr" defTabSz="584200" rtl="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Helvetica Neue Light"/>
        </a:defRPr>
      </a:lvl7pPr>
      <a:lvl8pPr marL="0" marR="0" indent="1600200" algn="ctr" defTabSz="584200" rtl="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Helvetica Neue Light"/>
        </a:defRPr>
      </a:lvl8pPr>
      <a:lvl9pPr marL="0" marR="0" indent="1828800" algn="ctr" defTabSz="584200" rtl="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Helvetica Neue Light"/>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Relevance of Indigenous knowledge, Appropriate technologies and local resources"/>
          <p:cNvSpPr txBox="1">
            <a:spLocks noGrp="1"/>
          </p:cNvSpPr>
          <p:nvPr>
            <p:ph type="ctrTitle"/>
          </p:nvPr>
        </p:nvSpPr>
        <p:spPr>
          <a:xfrm>
            <a:off x="1270000" y="-743099"/>
            <a:ext cx="10464800" cy="5453410"/>
          </a:xfrm>
          <a:prstGeom prst="rect">
            <a:avLst/>
          </a:prstGeom>
        </p:spPr>
        <p:txBody>
          <a:bodyPr/>
          <a:lstStyle>
            <a:lvl1pPr defTabSz="519937">
              <a:defRPr sz="7119"/>
            </a:lvl1pPr>
          </a:lstStyle>
          <a:p>
            <a:r>
              <a:t>Relevance of Indigenous knowledge, Appropriate technologies and local resources</a:t>
            </a:r>
          </a:p>
        </p:txBody>
      </p:sp>
      <p:pic>
        <p:nvPicPr>
          <p:cNvPr id="120" name="Screen Shot 2018-02-13 at 1.34.07 AM.png" descr="Screen Shot 2018-02-13 at 1.34.07 AM.png"/>
          <p:cNvPicPr>
            <a:picLocks noChangeAspect="1"/>
          </p:cNvPicPr>
          <p:nvPr/>
        </p:nvPicPr>
        <p:blipFill>
          <a:blip r:embed="rId2">
            <a:extLst/>
          </a:blip>
          <a:srcRect r="2729" b="2729"/>
          <a:stretch>
            <a:fillRect/>
          </a:stretch>
        </p:blipFill>
        <p:spPr>
          <a:xfrm>
            <a:off x="2914550" y="5585767"/>
            <a:ext cx="6858001" cy="2997201"/>
          </a:xfrm>
          <a:prstGeom prst="rect">
            <a:avLst/>
          </a:prstGeom>
          <a:ln w="12700">
            <a:miter lim="400000"/>
          </a:ln>
        </p:spPr>
      </p:pic>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 name="Karez Technology for Drought Disaster Reduction in Turpan, Xinjiang, Northwestern China"/>
          <p:cNvSpPr txBox="1">
            <a:spLocks noGrp="1"/>
          </p:cNvSpPr>
          <p:nvPr>
            <p:ph type="title"/>
          </p:nvPr>
        </p:nvSpPr>
        <p:spPr>
          <a:prstGeom prst="rect">
            <a:avLst/>
          </a:prstGeom>
        </p:spPr>
        <p:txBody>
          <a:bodyPr/>
          <a:lstStyle/>
          <a:p>
            <a:pPr defTabSz="457200">
              <a:lnSpc>
                <a:spcPts val="7700"/>
              </a:lnSpc>
              <a:spcBef>
                <a:spcPts val="1200"/>
              </a:spcBef>
              <a:defRPr sz="3333" b="1">
                <a:latin typeface="Arial"/>
                <a:ea typeface="Arial"/>
                <a:cs typeface="Arial"/>
                <a:sym typeface="Arial"/>
              </a:defRPr>
            </a:pPr>
            <a:r>
              <a:t>Karez Technology for Drought Disaster Reduction in Turpan, Xinjiang, Northwestern China </a:t>
            </a:r>
            <a:endParaRPr sz="1200"/>
          </a:p>
          <a:p>
            <a:pPr algn="l" defTabSz="457200">
              <a:lnSpc>
                <a:spcPts val="7700"/>
              </a:lnSpc>
              <a:spcBef>
                <a:spcPts val="1200"/>
              </a:spcBef>
              <a:defRPr sz="3333">
                <a:latin typeface="Arial Narrow"/>
                <a:ea typeface="Arial Narrow"/>
                <a:cs typeface="Arial Narrow"/>
                <a:sym typeface="Arial Narrow"/>
              </a:defRPr>
            </a:pPr>
            <a:endParaRPr sz="1200">
              <a:latin typeface="Times"/>
              <a:ea typeface="Times"/>
              <a:cs typeface="Times"/>
              <a:sym typeface="Times"/>
            </a:endParaRPr>
          </a:p>
        </p:txBody>
      </p:sp>
      <p:sp>
        <p:nvSpPr>
          <p:cNvPr id="153" name="Turpan is very dry in all seasons and very hot during spring, summer and autumn. The highest temperature recorded is 47.7°C in summer. High temperature and strong solar radiation result in high annual evaporation amounting to 2800~3000 mm.1 Turpan is in an inner land with total annual precipitation of only around 16~17 mm. Because of strong evaporation or the evapotranspiration process, precipitation (rain or snow) falling on the slope of the mountain would evaporate or seep underneath sand and soil before it can converge into a stream and reach the flat agricultural area along the foot of the mountain. Surface water is scarce in most areas. Under such tough circumstances, few plants or animals survive.…"/>
          <p:cNvSpPr txBox="1">
            <a:spLocks noGrp="1"/>
          </p:cNvSpPr>
          <p:nvPr>
            <p:ph type="body" idx="1"/>
          </p:nvPr>
        </p:nvSpPr>
        <p:spPr>
          <a:prstGeom prst="rect">
            <a:avLst/>
          </a:prstGeom>
        </p:spPr>
        <p:txBody>
          <a:bodyPr>
            <a:normAutofit fontScale="77500" lnSpcReduction="20000"/>
          </a:bodyPr>
          <a:lstStyle/>
          <a:p>
            <a:pPr marL="281336" indent="-281336" defTabSz="448055">
              <a:spcBef>
                <a:spcPts val="1100"/>
              </a:spcBef>
              <a:defRPr sz="2025">
                <a:solidFill>
                  <a:srgbClr val="231F20"/>
                </a:solidFill>
                <a:latin typeface="Arial"/>
                <a:ea typeface="Arial"/>
                <a:cs typeface="Arial"/>
                <a:sym typeface="Arial"/>
              </a:defRPr>
            </a:pPr>
            <a:r>
              <a:t>Turpan is very dry in all seasons and very hot during spring, summer and autumn. The highest temperature recorded is 47.7°C in summer. High temperature and strong solar radiation result in high annual evaporation amounting to 2800~3000 mm.</a:t>
            </a:r>
            <a:r>
              <a:rPr baseline="19749"/>
              <a:t>1 </a:t>
            </a:r>
            <a:r>
              <a:t>Turpan is in an inner land with total annual precipitation of only around 16~17 mm. Because of strong evaporation or the evapotranspiration process, precipitation (rain or snow) falling on the slope of the mountain would evaporate or seep underneath sand and soil before it can converge into a stream and reach the flat agricultural area along the foot of the mountain. Surface water is scarce in most areas. Under such tough circumstances, few plants or animals survive. </a:t>
            </a:r>
            <a:endParaRPr>
              <a:solidFill>
                <a:srgbClr val="000000"/>
              </a:solidFill>
            </a:endParaRPr>
          </a:p>
          <a:p>
            <a:pPr marL="281336" indent="-281336" defTabSz="448055">
              <a:lnSpc>
                <a:spcPts val="4000"/>
              </a:lnSpc>
              <a:spcBef>
                <a:spcPts val="1100"/>
              </a:spcBef>
              <a:defRPr sz="2025">
                <a:solidFill>
                  <a:srgbClr val="231F20"/>
                </a:solidFill>
                <a:latin typeface="Arial"/>
                <a:ea typeface="Arial"/>
                <a:cs typeface="Arial"/>
                <a:sym typeface="Arial"/>
              </a:defRPr>
            </a:pPr>
            <a:r>
              <a:t>Karez is a traditional irrigation water system with a</a:t>
            </a:r>
            <a:br/>
            <a:r>
              <a:t>long history in Xinjiang area of China which makes use of underground water efficiently. </a:t>
            </a:r>
            <a:endParaRPr>
              <a:solidFill>
                <a:srgbClr val="000000"/>
              </a:solidFill>
            </a:endParaRPr>
          </a:p>
          <a:p>
            <a:pPr marL="281336" indent="-281336" defTabSz="448055">
              <a:lnSpc>
                <a:spcPts val="4000"/>
              </a:lnSpc>
              <a:spcBef>
                <a:spcPts val="1100"/>
              </a:spcBef>
              <a:defRPr sz="2025">
                <a:solidFill>
                  <a:srgbClr val="231F20"/>
                </a:solidFill>
                <a:latin typeface="Arial"/>
                <a:ea typeface="Arial"/>
                <a:cs typeface="Arial"/>
                <a:sym typeface="Arial"/>
              </a:defRPr>
            </a:pPr>
            <a:r>
              <a:t>Most existing Karez systems were mainly constructed between the 17th and 20th century. </a:t>
            </a:r>
            <a:endParaRPr>
              <a:solidFill>
                <a:srgbClr val="000000"/>
              </a:solidFill>
            </a:endParaRPr>
          </a:p>
          <a:p>
            <a:pPr marL="281336" indent="-281336" defTabSz="448055">
              <a:lnSpc>
                <a:spcPts val="4000"/>
              </a:lnSpc>
              <a:spcBef>
                <a:spcPts val="1100"/>
              </a:spcBef>
              <a:defRPr sz="2025">
                <a:solidFill>
                  <a:srgbClr val="231F20"/>
                </a:solidFill>
                <a:latin typeface="Arial"/>
                <a:ea typeface="Arial"/>
                <a:cs typeface="Arial"/>
                <a:sym typeface="Arial"/>
              </a:defRPr>
            </a:pPr>
            <a:r>
              <a:t>In the Turpan district, 1,016 Karez systems still exist of which 686 are operational. The total length is about 3,000 kilometers. The average depth of the underground canal is 20 meters whilst the utmost depth is 90 meters. </a:t>
            </a:r>
            <a:endParaRPr>
              <a:solidFill>
                <a:srgbClr val="000000"/>
              </a:solidFill>
            </a:endParaRPr>
          </a:p>
          <a:p>
            <a:pPr marL="281336" indent="-281336" defTabSz="448055">
              <a:lnSpc>
                <a:spcPts val="4000"/>
              </a:lnSpc>
              <a:spcBef>
                <a:spcPts val="1100"/>
              </a:spcBef>
              <a:defRPr sz="2025">
                <a:solidFill>
                  <a:srgbClr val="231F20"/>
                </a:solidFill>
                <a:latin typeface="Arial"/>
                <a:ea typeface="Arial"/>
                <a:cs typeface="Arial"/>
                <a:sym typeface="Arial"/>
              </a:defRPr>
            </a:pPr>
            <a:r>
              <a:t>At present, modern facilities such as electromechanical wells are integrated into the system. </a:t>
            </a:r>
            <a:endParaRPr>
              <a:solidFill>
                <a:srgbClr val="000000"/>
              </a:solidFill>
            </a:endParaRPr>
          </a:p>
          <a:p>
            <a:pPr marL="281336" indent="-281336" defTabSz="448055">
              <a:lnSpc>
                <a:spcPts val="4000"/>
              </a:lnSpc>
              <a:spcBef>
                <a:spcPts val="1100"/>
              </a:spcBef>
              <a:defRPr sz="2025">
                <a:solidFill>
                  <a:srgbClr val="231F20"/>
                </a:solidFill>
                <a:latin typeface="Arial"/>
                <a:ea typeface="Arial"/>
                <a:cs typeface="Arial"/>
                <a:sym typeface="Arial"/>
              </a:defRPr>
            </a:pPr>
            <a:r>
              <a:t>The structure of a complete Karez system can be complex but its basic structure is essentially composed of four main components: vertical wells, underground canals, surface canal, and small reservoirs (Figure 1). </a:t>
            </a:r>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 name="Karez System"/>
          <p:cNvSpPr txBox="1">
            <a:spLocks noGrp="1"/>
          </p:cNvSpPr>
          <p:nvPr>
            <p:ph type="title"/>
          </p:nvPr>
        </p:nvSpPr>
        <p:spPr>
          <a:xfrm>
            <a:off x="827693" y="-407473"/>
            <a:ext cx="11099801" cy="2159001"/>
          </a:xfrm>
          <a:prstGeom prst="rect">
            <a:avLst/>
          </a:prstGeom>
        </p:spPr>
        <p:txBody>
          <a:bodyPr/>
          <a:lstStyle/>
          <a:p>
            <a:r>
              <a:t>Karez System</a:t>
            </a:r>
          </a:p>
        </p:txBody>
      </p:sp>
      <p:pic>
        <p:nvPicPr>
          <p:cNvPr id="157" name="Screen Shot 2018-02-19 at 11.25.00 AM.png" descr="Screen Shot 2018-02-19 at 11.25.00 AM.png"/>
          <p:cNvPicPr>
            <a:picLocks noChangeAspect="1"/>
          </p:cNvPicPr>
          <p:nvPr/>
        </p:nvPicPr>
        <p:blipFill>
          <a:blip r:embed="rId2">
            <a:extLst/>
          </a:blip>
          <a:stretch>
            <a:fillRect/>
          </a:stretch>
        </p:blipFill>
        <p:spPr>
          <a:xfrm>
            <a:off x="1250949" y="1277739"/>
            <a:ext cx="10502901" cy="7023579"/>
          </a:xfrm>
          <a:prstGeom prst="rect">
            <a:avLst/>
          </a:prstGeom>
          <a:ln w="12700">
            <a:miter lim="400000"/>
          </a:ln>
        </p:spPr>
      </p:pic>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Underground and Surface Canals:…"/>
          <p:cNvSpPr txBox="1"/>
          <p:nvPr/>
        </p:nvSpPr>
        <p:spPr>
          <a:xfrm>
            <a:off x="346636" y="3093154"/>
            <a:ext cx="12145943" cy="6373540"/>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p>
            <a:pPr algn="l" defTabSz="457200">
              <a:lnSpc>
                <a:spcPts val="4100"/>
              </a:lnSpc>
              <a:spcBef>
                <a:spcPts val="1200"/>
              </a:spcBef>
              <a:defRPr sz="2066">
                <a:solidFill>
                  <a:srgbClr val="231F20"/>
                </a:solidFill>
                <a:latin typeface="Arial"/>
                <a:ea typeface="Arial"/>
                <a:cs typeface="Arial"/>
                <a:sym typeface="Arial"/>
              </a:defRPr>
            </a:pPr>
            <a:r>
              <a:rPr dirty="0"/>
              <a:t>Underground and Surface Canals: </a:t>
            </a:r>
            <a:endParaRPr lang="en-US" sz="1200" b="0" dirty="0"/>
          </a:p>
          <a:p>
            <a:pPr algn="l" defTabSz="457200">
              <a:lnSpc>
                <a:spcPts val="4100"/>
              </a:lnSpc>
              <a:spcBef>
                <a:spcPts val="1200"/>
              </a:spcBef>
              <a:defRPr sz="2066">
                <a:solidFill>
                  <a:srgbClr val="231F20"/>
                </a:solidFill>
                <a:latin typeface="Arial"/>
                <a:ea typeface="Arial"/>
                <a:cs typeface="Arial"/>
                <a:sym typeface="Arial"/>
              </a:defRPr>
            </a:pPr>
            <a:r>
              <a:rPr sz="1400" dirty="0" smtClean="0">
                <a:latin typeface="Arial" panose="020B0604020202020204" pitchFamily="34" charset="0"/>
                <a:cs typeface="Arial" panose="020B0604020202020204" pitchFamily="34" charset="0"/>
              </a:rPr>
              <a:t>Of </a:t>
            </a:r>
            <a:r>
              <a:rPr sz="1400" dirty="0">
                <a:latin typeface="Arial" panose="020B0604020202020204" pitchFamily="34" charset="0"/>
                <a:cs typeface="Arial" panose="020B0604020202020204" pitchFamily="34" charset="0"/>
              </a:rPr>
              <a:t>the two types of canals, the majority of them are underground. The canals under the surface are generally part of a network which enables underground water to accumulate. Usually the deep soil around the underground canal is very strong and does not collapse easily. However, when the </a:t>
            </a:r>
            <a:r>
              <a:rPr sz="1400" dirty="0" smtClean="0">
                <a:latin typeface="Arial" panose="020B0604020202020204" pitchFamily="34" charset="0"/>
                <a:cs typeface="Arial" panose="020B0604020202020204" pitchFamily="34" charset="0"/>
              </a:rPr>
              <a:t>canal</a:t>
            </a:r>
            <a:r>
              <a:rPr lang="en-US" sz="1400" dirty="0" smtClean="0">
                <a:latin typeface="Arial" panose="020B0604020202020204" pitchFamily="34" charset="0"/>
                <a:cs typeface="Arial" panose="020B0604020202020204" pitchFamily="34" charset="0"/>
              </a:rPr>
              <a:t> </a:t>
            </a:r>
            <a:r>
              <a:rPr sz="1400" dirty="0" smtClean="0">
                <a:latin typeface="Arial" panose="020B0604020202020204" pitchFamily="34" charset="0"/>
                <a:cs typeface="Arial" panose="020B0604020202020204" pitchFamily="34" charset="0"/>
              </a:rPr>
              <a:t>is </a:t>
            </a:r>
            <a:r>
              <a:rPr sz="1400" dirty="0">
                <a:latin typeface="Arial" panose="020B0604020202020204" pitchFamily="34" charset="0"/>
                <a:cs typeface="Arial" panose="020B0604020202020204" pitchFamily="34" charset="0"/>
              </a:rPr>
              <a:t>close to the surface, the soil is loose. To </a:t>
            </a:r>
            <a:r>
              <a:rPr sz="1400" dirty="0" smtClean="0">
                <a:latin typeface="Arial" panose="020B0604020202020204" pitchFamily="34" charset="0"/>
                <a:cs typeface="Arial" panose="020B0604020202020204" pitchFamily="34" charset="0"/>
              </a:rPr>
              <a:t>prevent</a:t>
            </a:r>
            <a:r>
              <a:rPr lang="en-US" sz="1400" dirty="0" smtClean="0">
                <a:latin typeface="Arial" panose="020B0604020202020204" pitchFamily="34" charset="0"/>
                <a:cs typeface="Arial" panose="020B0604020202020204" pitchFamily="34" charset="0"/>
              </a:rPr>
              <a:t> </a:t>
            </a:r>
            <a:r>
              <a:rPr sz="1400" dirty="0" smtClean="0">
                <a:latin typeface="Arial" panose="020B0604020202020204" pitchFamily="34" charset="0"/>
                <a:cs typeface="Arial" panose="020B0604020202020204" pitchFamily="34" charset="0"/>
              </a:rPr>
              <a:t>the </a:t>
            </a:r>
            <a:r>
              <a:rPr sz="1400" dirty="0">
                <a:latin typeface="Arial" panose="020B0604020202020204" pitchFamily="34" charset="0"/>
                <a:cs typeface="Arial" panose="020B0604020202020204" pitchFamily="34" charset="0"/>
              </a:rPr>
              <a:t>underground canal from collapsing, it is usually reinforced with wooden pillars. At the bottom of the well, both sides are excavated for the underground canal. When the underground canal reaches the farmland, it becomes a surface canal and is linked to a small reservoir or directly connected to a system of water channels for </a:t>
            </a:r>
            <a:endParaRPr lang="en-US" sz="1400" dirty="0" smtClean="0">
              <a:latin typeface="Arial" panose="020B0604020202020204" pitchFamily="34" charset="0"/>
              <a:cs typeface="Arial" panose="020B0604020202020204" pitchFamily="34" charset="0"/>
            </a:endParaRPr>
          </a:p>
          <a:p>
            <a:pPr defTabSz="429768">
              <a:lnSpc>
                <a:spcPts val="3900"/>
              </a:lnSpc>
              <a:spcBef>
                <a:spcPts val="1100"/>
              </a:spcBef>
              <a:defRPr sz="1942" b="1">
                <a:solidFill>
                  <a:srgbClr val="231F20"/>
                </a:solidFill>
                <a:latin typeface="Arial"/>
                <a:ea typeface="Arial"/>
                <a:cs typeface="Arial"/>
                <a:sym typeface="Arial"/>
              </a:defRPr>
            </a:pPr>
            <a:r>
              <a:rPr lang="en-US" b="0" dirty="0">
                <a:latin typeface="Arial Black" panose="020B0A04020102020204" pitchFamily="34" charset="0"/>
              </a:rPr>
              <a:t>Small Reservoir:</a:t>
            </a:r>
            <a:endParaRPr lang="en-US" b="0" dirty="0">
              <a:latin typeface="Arial Black" panose="020B0A04020102020204" pitchFamily="34" charset="0"/>
              <a:ea typeface="Times"/>
              <a:cs typeface="Times"/>
              <a:sym typeface="Times"/>
            </a:endParaRPr>
          </a:p>
          <a:p>
            <a:pPr defTabSz="429768">
              <a:lnSpc>
                <a:spcPts val="3900"/>
              </a:lnSpc>
              <a:spcBef>
                <a:spcPts val="1100"/>
              </a:spcBef>
              <a:defRPr sz="1942">
                <a:solidFill>
                  <a:srgbClr val="231F20"/>
                </a:solidFill>
                <a:latin typeface="Times"/>
                <a:ea typeface="Times"/>
                <a:cs typeface="Times"/>
                <a:sym typeface="Times"/>
              </a:defRPr>
            </a:pPr>
            <a:r>
              <a:rPr lang="en-US" sz="1400" dirty="0"/>
              <a:t>Water resources are </a:t>
            </a:r>
            <a:r>
              <a:rPr lang="en-US" sz="1400" dirty="0" smtClean="0"/>
              <a:t>collected in </a:t>
            </a:r>
            <a:r>
              <a:rPr lang="en-US" sz="1400" dirty="0"/>
              <a:t>small reservoirs which </a:t>
            </a:r>
            <a:r>
              <a:rPr lang="en-US" sz="1400" dirty="0" smtClean="0"/>
              <a:t>can be </a:t>
            </a:r>
            <a:r>
              <a:rPr lang="en-US" sz="1400" dirty="0"/>
              <a:t>adjusted for water level and temperature. Constructing reservoirs increase the water level so that a larger area of </a:t>
            </a:r>
            <a:r>
              <a:rPr lang="en-US" sz="1400" dirty="0" smtClean="0"/>
              <a:t>farmland is </a:t>
            </a:r>
            <a:r>
              <a:rPr lang="en-US" sz="1400" dirty="0"/>
              <a:t>irrigated. Moreover, the water stored in reservoirs receives sunlight which increases their temperature. The warmer water is more appropriate for irrigation, since the low temperature of water due to snow melting or because of its underground source may do severe harm to crops. </a:t>
            </a:r>
          </a:p>
          <a:p>
            <a:pPr algn="l" defTabSz="457200">
              <a:lnSpc>
                <a:spcPts val="4100"/>
              </a:lnSpc>
              <a:spcBef>
                <a:spcPts val="1200"/>
              </a:spcBef>
              <a:defRPr sz="2066">
                <a:solidFill>
                  <a:srgbClr val="231F20"/>
                </a:solidFill>
                <a:latin typeface="Arial"/>
                <a:ea typeface="Arial"/>
                <a:cs typeface="Arial"/>
                <a:sym typeface="Arial"/>
              </a:defRPr>
            </a:pPr>
            <a:endParaRPr sz="1400" dirty="0">
              <a:solidFill>
                <a:srgbClr val="000000"/>
              </a:solidFill>
              <a:latin typeface="Arial" panose="020B0604020202020204" pitchFamily="34" charset="0"/>
              <a:cs typeface="Arial" panose="020B0604020202020204" pitchFamily="34" charset="0"/>
            </a:endParaRPr>
          </a:p>
        </p:txBody>
      </p:sp>
      <p:sp>
        <p:nvSpPr>
          <p:cNvPr id="6" name="Rectangle 5"/>
          <p:cNvSpPr/>
          <p:nvPr/>
        </p:nvSpPr>
        <p:spPr>
          <a:xfrm>
            <a:off x="203200" y="0"/>
            <a:ext cx="11020611" cy="3093154"/>
          </a:xfrm>
          <a:prstGeom prst="rect">
            <a:avLst/>
          </a:prstGeom>
        </p:spPr>
        <p:txBody>
          <a:bodyPr wrap="square">
            <a:spAutoFit/>
          </a:bodyPr>
          <a:lstStyle/>
          <a:p>
            <a:pPr defTabSz="416052">
              <a:lnSpc>
                <a:spcPts val="3900"/>
              </a:lnSpc>
              <a:spcBef>
                <a:spcPts val="1000"/>
              </a:spcBef>
              <a:defRPr sz="1971" b="1">
                <a:solidFill>
                  <a:srgbClr val="231F20"/>
                </a:solidFill>
                <a:latin typeface="Times"/>
                <a:ea typeface="Times"/>
                <a:cs typeface="Times"/>
                <a:sym typeface="Times"/>
              </a:defRPr>
            </a:pPr>
            <a:r>
              <a:rPr lang="en-US" dirty="0"/>
              <a:t>VERTICAL WELL:</a:t>
            </a:r>
          </a:p>
          <a:p>
            <a:pPr defTabSz="416052">
              <a:lnSpc>
                <a:spcPts val="3600"/>
              </a:lnSpc>
              <a:spcBef>
                <a:spcPts val="1000"/>
              </a:spcBef>
              <a:defRPr sz="1789">
                <a:solidFill>
                  <a:srgbClr val="231F20"/>
                </a:solidFill>
                <a:latin typeface="Times"/>
                <a:ea typeface="Times"/>
                <a:cs typeface="Times"/>
                <a:sym typeface="Times"/>
              </a:defRPr>
            </a:pPr>
            <a:r>
              <a:rPr lang="en-US" dirty="0"/>
              <a:t>The length of the underground canal varies from around 3 km to 30 km. It is almost impossible to dig such a long underground canal without digging a vertical well, especially in the past agricultural period when no modern equipment was </a:t>
            </a:r>
            <a:r>
              <a:rPr lang="en-US" dirty="0" err="1" smtClean="0"/>
              <a:t>available.The</a:t>
            </a:r>
            <a:r>
              <a:rPr lang="en-US" dirty="0" smtClean="0"/>
              <a:t> </a:t>
            </a:r>
            <a:r>
              <a:rPr lang="en-US" dirty="0"/>
              <a:t>major functions of vertical wells are for ventilation, proper orientation </a:t>
            </a:r>
            <a:r>
              <a:rPr lang="en-US" dirty="0" smtClean="0"/>
              <a:t>of the </a:t>
            </a:r>
            <a:r>
              <a:rPr lang="en-US" dirty="0"/>
              <a:t>canal during construction and examination and repair of canals after construction. </a:t>
            </a:r>
            <a:endParaRPr lang="en-US" sz="1400" dirty="0"/>
          </a:p>
          <a:p>
            <a:pPr defTabSz="416052">
              <a:lnSpc>
                <a:spcPts val="3100"/>
              </a:lnSpc>
              <a:spcBef>
                <a:spcPts val="1000"/>
              </a:spcBef>
              <a:defRPr sz="1334">
                <a:solidFill>
                  <a:srgbClr val="231F20"/>
                </a:solidFill>
                <a:latin typeface="Times"/>
                <a:ea typeface="Times"/>
                <a:cs typeface="Times"/>
                <a:sym typeface="Times"/>
              </a:defRPr>
            </a:pPr>
            <a:endParaRPr lang="en-US" sz="1400" dirty="0"/>
          </a:p>
        </p:txBody>
      </p:sp>
    </p:spTree>
    <p:extLst>
      <p:ext uri="{BB962C8B-B14F-4D97-AF65-F5344CB8AC3E}">
        <p14:creationId xmlns:p14="http://schemas.microsoft.com/office/powerpoint/2010/main" val="943400238"/>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1" name="Screen Shot 2018-02-19 at 11.33.29 AM.png" descr="Screen Shot 2018-02-19 at 11.33.29 AM.png"/>
          <p:cNvPicPr>
            <a:picLocks noChangeAspect="1"/>
          </p:cNvPicPr>
          <p:nvPr/>
        </p:nvPicPr>
        <p:blipFill>
          <a:blip r:embed="rId2">
            <a:extLst/>
          </a:blip>
          <a:stretch>
            <a:fillRect/>
          </a:stretch>
        </p:blipFill>
        <p:spPr>
          <a:xfrm>
            <a:off x="2340882" y="298383"/>
            <a:ext cx="7327901" cy="4432301"/>
          </a:xfrm>
          <a:prstGeom prst="rect">
            <a:avLst/>
          </a:prstGeom>
          <a:ln w="12700">
            <a:miter lim="400000"/>
          </a:ln>
        </p:spPr>
      </p:pic>
      <p:pic>
        <p:nvPicPr>
          <p:cNvPr id="162" name="Screen Shot 2018-02-19 at 11.34.09 AM.png" descr="Screen Shot 2018-02-19 at 11.34.09 AM.png"/>
          <p:cNvPicPr>
            <a:picLocks noChangeAspect="1"/>
          </p:cNvPicPr>
          <p:nvPr/>
        </p:nvPicPr>
        <p:blipFill>
          <a:blip r:embed="rId3">
            <a:extLst/>
          </a:blip>
          <a:stretch>
            <a:fillRect/>
          </a:stretch>
        </p:blipFill>
        <p:spPr>
          <a:xfrm>
            <a:off x="1134541" y="4730684"/>
            <a:ext cx="9740584" cy="4887145"/>
          </a:xfrm>
          <a:prstGeom prst="rect">
            <a:avLst/>
          </a:prstGeom>
          <a:ln w="12700">
            <a:miter lim="400000"/>
          </a:ln>
        </p:spPr>
      </p:pic>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 name="Earthquake Safe Traditional House Construction Practices in Kashmir"/>
          <p:cNvSpPr txBox="1">
            <a:spLocks noGrp="1"/>
          </p:cNvSpPr>
          <p:nvPr>
            <p:ph type="title"/>
          </p:nvPr>
        </p:nvSpPr>
        <p:spPr>
          <a:xfrm>
            <a:off x="952500" y="-232744"/>
            <a:ext cx="11099801" cy="1595379"/>
          </a:xfrm>
          <a:prstGeom prst="rect">
            <a:avLst/>
          </a:prstGeom>
        </p:spPr>
        <p:txBody>
          <a:bodyPr>
            <a:normAutofit fontScale="90000"/>
          </a:bodyPr>
          <a:lstStyle>
            <a:lvl1pPr defTabSz="457200">
              <a:lnSpc>
                <a:spcPts val="7400"/>
              </a:lnSpc>
              <a:spcBef>
                <a:spcPts val="1200"/>
              </a:spcBef>
              <a:defRPr sz="3033" b="1">
                <a:latin typeface="Arial"/>
                <a:ea typeface="Arial"/>
                <a:cs typeface="Arial"/>
                <a:sym typeface="Arial"/>
              </a:defRPr>
            </a:lvl1pPr>
          </a:lstStyle>
          <a:p>
            <a:r>
              <a:rPr dirty="0"/>
              <a:t>Earthquake Safe Traditional House Construction Practices in Kashmir </a:t>
            </a:r>
          </a:p>
        </p:txBody>
      </p:sp>
      <p:sp>
        <p:nvSpPr>
          <p:cNvPr id="165" name="Due to the frequent occurrence of earthquakes in the Kashmir region, the people of this area have developed indigenous construction practices for earthquake safe housing. The techniques, known as “Taq” and “Dhajji-Dewari” system, have been found to have earthquake resistant qualities.…"/>
          <p:cNvSpPr txBox="1">
            <a:spLocks noGrp="1"/>
          </p:cNvSpPr>
          <p:nvPr>
            <p:ph type="body" idx="1"/>
          </p:nvPr>
        </p:nvSpPr>
        <p:spPr>
          <a:xfrm>
            <a:off x="715368" y="1196883"/>
            <a:ext cx="11099801" cy="8195743"/>
          </a:xfrm>
          <a:prstGeom prst="rect">
            <a:avLst/>
          </a:prstGeom>
        </p:spPr>
        <p:txBody>
          <a:bodyPr>
            <a:normAutofit/>
          </a:bodyPr>
          <a:lstStyle/>
          <a:p>
            <a:pPr marL="220401" indent="-220401" defTabSz="388620">
              <a:lnSpc>
                <a:spcPts val="3300"/>
              </a:lnSpc>
              <a:spcBef>
                <a:spcPts val="1000"/>
              </a:spcBef>
              <a:defRPr sz="1586">
                <a:latin typeface="Arial"/>
                <a:ea typeface="Arial"/>
                <a:cs typeface="Arial"/>
                <a:sym typeface="Arial"/>
              </a:defRPr>
            </a:pPr>
            <a:r>
              <a:rPr sz="2200" dirty="0"/>
              <a:t>Due to the frequent occurrence of earthquakes in the Kashmir region, the people of this area have developed indigenous construction practices for earthquake safe housing. The techniques, known as “</a:t>
            </a:r>
            <a:r>
              <a:rPr sz="2200" dirty="0" err="1"/>
              <a:t>Taq</a:t>
            </a:r>
            <a:r>
              <a:rPr sz="2200" dirty="0"/>
              <a:t>” and “</a:t>
            </a:r>
            <a:r>
              <a:rPr sz="2200" dirty="0" err="1"/>
              <a:t>Dhajji-Dewari</a:t>
            </a:r>
            <a:r>
              <a:rPr sz="2200" dirty="0"/>
              <a:t>” system, have been found to have earthquake resistant qualities. </a:t>
            </a:r>
          </a:p>
          <a:p>
            <a:pPr marL="220401" indent="-220401" defTabSz="388620">
              <a:lnSpc>
                <a:spcPts val="3300"/>
              </a:lnSpc>
              <a:spcBef>
                <a:spcPts val="1000"/>
              </a:spcBef>
              <a:defRPr sz="1586">
                <a:latin typeface="Arial"/>
                <a:ea typeface="Arial"/>
                <a:cs typeface="Arial"/>
                <a:sym typeface="Arial"/>
              </a:defRPr>
            </a:pPr>
            <a:r>
              <a:rPr sz="2200" dirty="0"/>
              <a:t>The Kashmir region lies in a high seismic hazard zone, where destructive earthquakes take place at regular intervals. </a:t>
            </a:r>
            <a:br>
              <a:rPr sz="2200" dirty="0"/>
            </a:br>
            <a:r>
              <a:rPr sz="2200" dirty="0" smtClean="0"/>
              <a:t>On </a:t>
            </a:r>
            <a:r>
              <a:rPr sz="2200" dirty="0"/>
              <a:t>October 8, 2005, the Mw 7.6 earthquake occurring at a depth of 26 km, with epicenter at 34.6 0N, 73.0 0E near the town of </a:t>
            </a:r>
            <a:r>
              <a:rPr sz="2200" dirty="0" err="1"/>
              <a:t>Muzaffarabad</a:t>
            </a:r>
            <a:r>
              <a:rPr sz="2200" dirty="0"/>
              <a:t>, was felt throughout Pakistan and India. </a:t>
            </a:r>
          </a:p>
          <a:p>
            <a:pPr marL="220401" indent="-220401" defTabSz="388620">
              <a:lnSpc>
                <a:spcPts val="3300"/>
              </a:lnSpc>
              <a:spcBef>
                <a:spcPts val="1000"/>
              </a:spcBef>
              <a:defRPr sz="1586">
                <a:latin typeface="Arial"/>
                <a:ea typeface="Arial"/>
                <a:cs typeface="Arial"/>
                <a:sym typeface="Arial"/>
              </a:defRPr>
            </a:pPr>
            <a:r>
              <a:rPr sz="2200" dirty="0"/>
              <a:t>In Northern India, the most severe impact of the earthquake was felt in the state of Jammu &amp; Kashmir. The worst affected districts were </a:t>
            </a:r>
            <a:r>
              <a:rPr sz="2200" dirty="0" err="1"/>
              <a:t>Poonch</a:t>
            </a:r>
            <a:r>
              <a:rPr sz="2200" dirty="0"/>
              <a:t> in the Jammu Division and </a:t>
            </a:r>
            <a:r>
              <a:rPr sz="2200" dirty="0" err="1"/>
              <a:t>Baramula</a:t>
            </a:r>
            <a:r>
              <a:rPr sz="2200" dirty="0"/>
              <a:t> and </a:t>
            </a:r>
            <a:r>
              <a:rPr sz="2200" dirty="0" err="1"/>
              <a:t>Kupwara</a:t>
            </a:r>
            <a:r>
              <a:rPr sz="2200" dirty="0"/>
              <a:t> in the Kashmir Division. </a:t>
            </a:r>
          </a:p>
          <a:p>
            <a:pPr marL="220401" indent="-220401" defTabSz="388620">
              <a:lnSpc>
                <a:spcPts val="3300"/>
              </a:lnSpc>
              <a:spcBef>
                <a:spcPts val="1000"/>
              </a:spcBef>
              <a:defRPr sz="1586">
                <a:latin typeface="Arial"/>
                <a:ea typeface="Arial"/>
                <a:cs typeface="Arial"/>
                <a:sym typeface="Arial"/>
              </a:defRPr>
            </a:pPr>
            <a:r>
              <a:rPr sz="2200" dirty="0"/>
              <a:t>In Northern India, the most severe impact of the earthquake was felt in the state of Jammu &amp; Kashmir. The worst affected districts were </a:t>
            </a:r>
            <a:r>
              <a:rPr sz="2200" dirty="0" err="1"/>
              <a:t>Poonch</a:t>
            </a:r>
            <a:r>
              <a:rPr sz="2200" dirty="0"/>
              <a:t> in the Jammu Division and </a:t>
            </a:r>
            <a:r>
              <a:rPr sz="2200" dirty="0" err="1"/>
              <a:t>Baramula</a:t>
            </a:r>
            <a:r>
              <a:rPr sz="2200" dirty="0"/>
              <a:t> and </a:t>
            </a:r>
            <a:r>
              <a:rPr sz="2200" dirty="0" err="1"/>
              <a:t>Kupwara</a:t>
            </a:r>
            <a:r>
              <a:rPr sz="2200" dirty="0"/>
              <a:t> in the Kashmir Division. </a:t>
            </a:r>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201271" y="929464"/>
            <a:ext cx="11152093" cy="6943055"/>
          </a:xfrm>
          <a:prstGeom prst="rect">
            <a:avLst/>
          </a:prstGeom>
        </p:spPr>
        <p:txBody>
          <a:bodyPr wrap="square">
            <a:spAutoFit/>
          </a:bodyPr>
          <a:lstStyle/>
          <a:p>
            <a:pPr defTabSz="388620">
              <a:lnSpc>
                <a:spcPts val="4200"/>
              </a:lnSpc>
              <a:spcBef>
                <a:spcPts val="1000"/>
              </a:spcBef>
              <a:defRPr sz="2351" b="1">
                <a:latin typeface="Arial"/>
                <a:ea typeface="Arial"/>
                <a:cs typeface="Arial"/>
                <a:sym typeface="Arial"/>
              </a:defRPr>
            </a:pPr>
            <a:r>
              <a:rPr lang="en-US" dirty="0" err="1"/>
              <a:t>Taq</a:t>
            </a:r>
            <a:r>
              <a:rPr lang="en-US" dirty="0"/>
              <a:t> System</a:t>
            </a:r>
            <a:r>
              <a:rPr lang="en-US" dirty="0" smtClean="0"/>
              <a:t>:</a:t>
            </a:r>
          </a:p>
          <a:p>
            <a:pPr defTabSz="388620">
              <a:lnSpc>
                <a:spcPts val="4200"/>
              </a:lnSpc>
              <a:spcBef>
                <a:spcPts val="1000"/>
              </a:spcBef>
              <a:defRPr sz="2351" b="1">
                <a:latin typeface="Arial"/>
                <a:ea typeface="Arial"/>
                <a:cs typeface="Arial"/>
                <a:sym typeface="Arial"/>
              </a:defRPr>
            </a:pPr>
            <a:r>
              <a:rPr lang="en-US" dirty="0" smtClean="0"/>
              <a:t> </a:t>
            </a:r>
            <a:r>
              <a:rPr lang="en-US" b="0" dirty="0" smtClean="0"/>
              <a:t>In </a:t>
            </a:r>
            <a:r>
              <a:rPr lang="en-US" b="0" dirty="0"/>
              <a:t>the </a:t>
            </a:r>
            <a:r>
              <a:rPr lang="en-US" b="0" dirty="0" err="1"/>
              <a:t>Taq</a:t>
            </a:r>
            <a:r>
              <a:rPr lang="en-US" b="0" dirty="0"/>
              <a:t> system, large pieces of wood or timber are used as horizontal runners embedded into the masonry walls. These runners are located at floor level and at the top of windows. These runners tie together all of the elements of the building or house and keep the entire structure in concert, thus preventing spreading and cracking of masonry. The runners are joined together with small pieces of timber, giving the shape of a ladder laid over a wall covering two exterior faces of the wall</a:t>
            </a:r>
            <a:r>
              <a:rPr lang="en-US" b="0" dirty="0" smtClean="0"/>
              <a:t>.</a:t>
            </a:r>
          </a:p>
          <a:p>
            <a:pPr defTabSz="388620">
              <a:lnSpc>
                <a:spcPts val="4200"/>
              </a:lnSpc>
              <a:spcBef>
                <a:spcPts val="1000"/>
              </a:spcBef>
              <a:defRPr sz="2351" b="1">
                <a:latin typeface="Arial"/>
                <a:ea typeface="Arial"/>
                <a:cs typeface="Arial"/>
                <a:sym typeface="Arial"/>
              </a:defRPr>
            </a:pPr>
            <a:r>
              <a:rPr lang="en-US" b="0" dirty="0" smtClean="0"/>
              <a:t> </a:t>
            </a:r>
            <a:endParaRPr lang="en-US" b="0" dirty="0"/>
          </a:p>
          <a:p>
            <a:pPr defTabSz="388620">
              <a:spcBef>
                <a:spcPts val="1000"/>
              </a:spcBef>
              <a:defRPr sz="2351" b="1">
                <a:latin typeface="Arial"/>
                <a:ea typeface="Arial"/>
                <a:cs typeface="Arial"/>
                <a:sym typeface="Arial"/>
              </a:defRPr>
            </a:pPr>
            <a:r>
              <a:rPr lang="en-US" dirty="0" err="1"/>
              <a:t>Dhajji-Dewari</a:t>
            </a:r>
            <a:r>
              <a:rPr lang="en-US" dirty="0"/>
              <a:t> System:</a:t>
            </a:r>
          </a:p>
          <a:p>
            <a:pPr defTabSz="388620">
              <a:spcBef>
                <a:spcPts val="1000"/>
              </a:spcBef>
              <a:defRPr sz="1756">
                <a:latin typeface="Arial"/>
                <a:ea typeface="Arial"/>
                <a:cs typeface="Arial"/>
                <a:sym typeface="Arial"/>
              </a:defRPr>
            </a:pPr>
            <a:r>
              <a:rPr lang="en-US" sz="2000" b="0" dirty="0"/>
              <a:t>In the </a:t>
            </a:r>
            <a:r>
              <a:rPr lang="en-US" sz="2000" b="0" dirty="0" err="1"/>
              <a:t>Dhajji-Dewari</a:t>
            </a:r>
            <a:r>
              <a:rPr lang="en-US" sz="2000" b="0" dirty="0"/>
              <a:t> system, timber frames for confining masonry in small parcels are used. The timber frames, not only have vertical elements, but also have cross members, which divides </a:t>
            </a:r>
          </a:p>
          <a:p>
            <a:pPr defTabSz="388620">
              <a:spcBef>
                <a:spcPts val="1000"/>
              </a:spcBef>
              <a:defRPr sz="1756">
                <a:latin typeface="Arial"/>
                <a:ea typeface="Arial"/>
                <a:cs typeface="Arial"/>
                <a:sym typeface="Arial"/>
              </a:defRPr>
            </a:pPr>
            <a:r>
              <a:rPr lang="en-US" sz="2000" b="0" dirty="0"/>
              <a:t>the masonry infill into various small panels. The most important characteristic of this type of construction is the use of lean mud mortar. A common practice in the region is to use the </a:t>
            </a:r>
            <a:r>
              <a:rPr lang="en-US" sz="2000" b="0" dirty="0" err="1" smtClean="0"/>
              <a:t>Dhajji-Dewari</a:t>
            </a:r>
            <a:r>
              <a:rPr lang="en-US" sz="2000" b="0" dirty="0" smtClean="0"/>
              <a:t> </a:t>
            </a:r>
            <a:r>
              <a:rPr lang="en-US" sz="2000" b="0" dirty="0"/>
              <a:t>system in the upper story walls, especially for the gable portion of </a:t>
            </a:r>
            <a:r>
              <a:rPr lang="en-US" sz="2000" b="0" dirty="0" smtClean="0"/>
              <a:t> the </a:t>
            </a:r>
            <a:r>
              <a:rPr lang="en-US" sz="2000" b="0" dirty="0"/>
              <a:t>wall. </a:t>
            </a:r>
            <a:endParaRPr lang="en-US" sz="2000" b="0" dirty="0"/>
          </a:p>
        </p:txBody>
      </p:sp>
    </p:spTree>
    <p:extLst>
      <p:ext uri="{BB962C8B-B14F-4D97-AF65-F5344CB8AC3E}">
        <p14:creationId xmlns:p14="http://schemas.microsoft.com/office/powerpoint/2010/main" val="1298953883"/>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7" name="Screen Shot 2018-02-19 at 11.44.03 AM.png" descr="Screen Shot 2018-02-19 at 11.44.03 AM.png"/>
          <p:cNvPicPr>
            <a:picLocks noGrp="1" noChangeAspect="1"/>
          </p:cNvPicPr>
          <p:nvPr>
            <p:ph type="pic" idx="13"/>
          </p:nvPr>
        </p:nvPicPr>
        <p:blipFill>
          <a:blip r:embed="rId2">
            <a:extLst/>
          </a:blip>
          <a:srcRect t="3358" b="3358"/>
          <a:stretch>
            <a:fillRect/>
          </a:stretch>
        </p:blipFill>
        <p:spPr>
          <a:xfrm>
            <a:off x="6221948" y="4928354"/>
            <a:ext cx="6682107" cy="4725204"/>
          </a:xfrm>
          <a:prstGeom prst="rect">
            <a:avLst/>
          </a:prstGeom>
        </p:spPr>
      </p:pic>
      <p:pic>
        <p:nvPicPr>
          <p:cNvPr id="168" name="Screen Shot 2018-02-19 at 11.43.55 AM.png" descr="Screen Shot 2018-02-19 at 11.43.55 AM.png"/>
          <p:cNvPicPr>
            <a:picLocks noGrp="1" noChangeAspect="1"/>
          </p:cNvPicPr>
          <p:nvPr>
            <p:ph type="pic" idx="14"/>
          </p:nvPr>
        </p:nvPicPr>
        <p:blipFill>
          <a:blip r:embed="rId3">
            <a:extLst/>
          </a:blip>
          <a:srcRect t="9858" b="9858"/>
          <a:stretch>
            <a:fillRect/>
          </a:stretch>
        </p:blipFill>
        <p:spPr>
          <a:xfrm>
            <a:off x="66432" y="140592"/>
            <a:ext cx="6681860" cy="4725030"/>
          </a:xfrm>
          <a:prstGeom prst="rect">
            <a:avLst/>
          </a:prstGeom>
        </p:spPr>
      </p:pic>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 name="Indigenous Knowledge and Modern Science give Environment Friendly Shelter Solution in Flood Affected Desert Region of India"/>
          <p:cNvSpPr txBox="1">
            <a:spLocks noGrp="1"/>
          </p:cNvSpPr>
          <p:nvPr>
            <p:ph type="title"/>
          </p:nvPr>
        </p:nvSpPr>
        <p:spPr>
          <a:xfrm>
            <a:off x="952499" y="161364"/>
            <a:ext cx="11099801" cy="820698"/>
          </a:xfrm>
          <a:prstGeom prst="rect">
            <a:avLst/>
          </a:prstGeom>
        </p:spPr>
        <p:txBody>
          <a:bodyPr>
            <a:normAutofit fontScale="90000"/>
          </a:bodyPr>
          <a:lstStyle>
            <a:lvl1pPr defTabSz="457200">
              <a:lnSpc>
                <a:spcPts val="7000"/>
              </a:lnSpc>
              <a:spcBef>
                <a:spcPts val="1200"/>
              </a:spcBef>
              <a:defRPr sz="2733" b="1">
                <a:latin typeface="Arial"/>
                <a:ea typeface="Arial"/>
                <a:cs typeface="Arial"/>
                <a:sym typeface="Arial"/>
              </a:defRPr>
            </a:lvl1pPr>
          </a:lstStyle>
          <a:p>
            <a:r>
              <a:rPr dirty="0"/>
              <a:t>Indigenous Knowledge and Modern Science give Environment Friendly Shelter Solution in Flood Affected Desert Region of India </a:t>
            </a:r>
          </a:p>
        </p:txBody>
      </p:sp>
      <p:sp>
        <p:nvSpPr>
          <p:cNvPr id="171" name="Communities living in rural Rajasthan are used to constructing houses with local materials and indigenous technology for many generations. For construction of their dhani, all the family members play a major role and have assigned responsibilities.…"/>
          <p:cNvSpPr txBox="1">
            <a:spLocks noGrp="1"/>
          </p:cNvSpPr>
          <p:nvPr>
            <p:ph type="body" idx="1"/>
          </p:nvPr>
        </p:nvSpPr>
        <p:spPr>
          <a:xfrm>
            <a:off x="952499" y="1323077"/>
            <a:ext cx="11099801" cy="8430523"/>
          </a:xfrm>
          <a:prstGeom prst="rect">
            <a:avLst/>
          </a:prstGeom>
        </p:spPr>
        <p:txBody>
          <a:bodyPr>
            <a:noAutofit/>
          </a:bodyPr>
          <a:lstStyle/>
          <a:p>
            <a:pPr marL="0" indent="0" defTabSz="457200">
              <a:lnSpc>
                <a:spcPts val="4100"/>
              </a:lnSpc>
              <a:spcBef>
                <a:spcPts val="1200"/>
              </a:spcBef>
              <a:buNone/>
              <a:defRPr sz="2066">
                <a:solidFill>
                  <a:srgbClr val="231F20"/>
                </a:solidFill>
                <a:latin typeface="Arial"/>
                <a:ea typeface="Arial"/>
                <a:cs typeface="Arial"/>
                <a:sym typeface="Arial"/>
              </a:defRPr>
            </a:pPr>
            <a:r>
              <a:rPr sz="1800" dirty="0"/>
              <a:t>Communities living in rural Rajasthan are used to constructing houses with local materials and indigenous technology for many generations. For construction of their </a:t>
            </a:r>
            <a:r>
              <a:rPr sz="1800" dirty="0" err="1"/>
              <a:t>dhani</a:t>
            </a:r>
            <a:r>
              <a:rPr sz="1800" dirty="0"/>
              <a:t>, all the family members play a major role and have assigned responsibilities. </a:t>
            </a:r>
            <a:endParaRPr sz="1800" dirty="0">
              <a:solidFill>
                <a:srgbClr val="000000"/>
              </a:solidFill>
            </a:endParaRPr>
          </a:p>
          <a:p>
            <a:pPr marL="287077" indent="-287077" defTabSz="457200">
              <a:lnSpc>
                <a:spcPts val="4100"/>
              </a:lnSpc>
              <a:spcBef>
                <a:spcPts val="1200"/>
              </a:spcBef>
              <a:defRPr sz="2066">
                <a:solidFill>
                  <a:srgbClr val="231F20"/>
                </a:solidFill>
                <a:latin typeface="Arial"/>
                <a:ea typeface="Arial"/>
                <a:cs typeface="Arial"/>
                <a:sym typeface="Arial"/>
              </a:defRPr>
            </a:pPr>
            <a:r>
              <a:rPr sz="1800" dirty="0"/>
              <a:t>While the men of the family collect soil of good quality from nearby places, the womenfolk gather cow dung, which they mix with the mud to prepare the basic construction material. </a:t>
            </a:r>
            <a:endParaRPr sz="1800" dirty="0">
              <a:solidFill>
                <a:srgbClr val="000000"/>
              </a:solidFill>
            </a:endParaRPr>
          </a:p>
          <a:p>
            <a:pPr marL="287077" indent="-287077" defTabSz="457200">
              <a:lnSpc>
                <a:spcPts val="4100"/>
              </a:lnSpc>
              <a:spcBef>
                <a:spcPts val="1200"/>
              </a:spcBef>
              <a:defRPr sz="2066">
                <a:solidFill>
                  <a:srgbClr val="231F20"/>
                </a:solidFill>
                <a:latin typeface="Arial"/>
                <a:ea typeface="Arial"/>
                <a:cs typeface="Arial"/>
                <a:sym typeface="Arial"/>
              </a:defRPr>
            </a:pPr>
            <a:r>
              <a:rPr sz="1800" dirty="0"/>
              <a:t>The women of the family do the plasterwork for the new house, as well as for regular maintenance of the walls and floor. The roof is made by tying and weaving the dried stalk and by-product of the local </a:t>
            </a:r>
            <a:r>
              <a:rPr sz="1800" dirty="0" err="1"/>
              <a:t>Jowar</a:t>
            </a:r>
            <a:r>
              <a:rPr sz="1800" dirty="0"/>
              <a:t> crop. </a:t>
            </a:r>
            <a:endParaRPr sz="1800" dirty="0">
              <a:solidFill>
                <a:srgbClr val="000000"/>
              </a:solidFill>
            </a:endParaRPr>
          </a:p>
          <a:p>
            <a:pPr marL="287077" indent="-287077" defTabSz="457200">
              <a:lnSpc>
                <a:spcPts val="4100"/>
              </a:lnSpc>
              <a:spcBef>
                <a:spcPts val="1200"/>
              </a:spcBef>
              <a:defRPr sz="2066">
                <a:solidFill>
                  <a:srgbClr val="231F20"/>
                </a:solidFill>
                <a:latin typeface="Arial"/>
                <a:ea typeface="Arial"/>
                <a:cs typeface="Arial"/>
                <a:sym typeface="Arial"/>
              </a:defRPr>
            </a:pPr>
            <a:r>
              <a:rPr sz="1800" dirty="0"/>
              <a:t>The house is oriented in such a way that the wind direction and sun path ensure good ventilation and thermal comfort, which is very critical since summer temperatures in this region reach about 50</a:t>
            </a:r>
            <a:r>
              <a:rPr sz="1800" baseline="24193" dirty="0"/>
              <a:t>o </a:t>
            </a:r>
            <a:r>
              <a:rPr sz="1800" dirty="0"/>
              <a:t>C. Normally the size of the openings is very small as it reduces heat gain and also gives less exposure to sand storms, which are a common local threat. </a:t>
            </a:r>
            <a:endParaRPr sz="1800" dirty="0">
              <a:solidFill>
                <a:srgbClr val="000000"/>
              </a:solidFill>
            </a:endParaRPr>
          </a:p>
          <a:p>
            <a:pPr marL="287077" indent="-287077" defTabSz="457200">
              <a:lnSpc>
                <a:spcPts val="4100"/>
              </a:lnSpc>
              <a:spcBef>
                <a:spcPts val="1200"/>
              </a:spcBef>
              <a:defRPr sz="2066">
                <a:solidFill>
                  <a:srgbClr val="231F20"/>
                </a:solidFill>
                <a:latin typeface="Arial"/>
                <a:ea typeface="Arial"/>
                <a:cs typeface="Arial"/>
                <a:sym typeface="Arial"/>
              </a:defRPr>
            </a:pPr>
            <a:r>
              <a:rPr sz="1800" dirty="0"/>
              <a:t>The people generally produce houses that are circular in plan and opt for lower heights. This is usually due to the location in the High Wind Velocity Zone where there are heavy winds especially during the summer. The circular plan helps to streamline the airflow with the least amount of resistance. </a:t>
            </a:r>
          </a:p>
        </p:txBody>
      </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3" name="Screen Shot 2018-02-19 at 11.59.32 AM.png" descr="Screen Shot 2018-02-19 at 11.59.32 AM.png"/>
          <p:cNvPicPr>
            <a:picLocks noGrp="1" noChangeAspect="1"/>
          </p:cNvPicPr>
          <p:nvPr>
            <p:ph type="pic" idx="13"/>
          </p:nvPr>
        </p:nvPicPr>
        <p:blipFill>
          <a:blip r:embed="rId2">
            <a:extLst/>
          </a:blip>
          <a:srcRect l="8631" r="8631"/>
          <a:stretch>
            <a:fillRect/>
          </a:stretch>
        </p:blipFill>
        <p:spPr>
          <a:xfrm>
            <a:off x="7322542" y="706227"/>
            <a:ext cx="4125503" cy="4862199"/>
          </a:xfrm>
          <a:prstGeom prst="rect">
            <a:avLst/>
          </a:prstGeom>
        </p:spPr>
      </p:pic>
      <p:sp>
        <p:nvSpPr>
          <p:cNvPr id="174" name="Survival and propagation of indigenous construction knowledge"/>
          <p:cNvSpPr txBox="1">
            <a:spLocks noGrp="1"/>
          </p:cNvSpPr>
          <p:nvPr>
            <p:ph type="title"/>
          </p:nvPr>
        </p:nvSpPr>
        <p:spPr>
          <a:xfrm>
            <a:off x="952500" y="254000"/>
            <a:ext cx="11099800" cy="1125011"/>
          </a:xfrm>
          <a:prstGeom prst="rect">
            <a:avLst/>
          </a:prstGeom>
        </p:spPr>
        <p:txBody>
          <a:bodyPr/>
          <a:lstStyle>
            <a:lvl1pPr algn="l" defTabSz="457200">
              <a:lnSpc>
                <a:spcPts val="5000"/>
              </a:lnSpc>
              <a:spcBef>
                <a:spcPts val="1200"/>
              </a:spcBef>
              <a:defRPr sz="2766" b="1">
                <a:solidFill>
                  <a:srgbClr val="231F20"/>
                </a:solidFill>
                <a:latin typeface="Arial"/>
                <a:ea typeface="Arial"/>
                <a:cs typeface="Arial"/>
                <a:sym typeface="Arial"/>
              </a:defRPr>
            </a:lvl1pPr>
          </a:lstStyle>
          <a:p>
            <a:r>
              <a:t>Survival and propagation of indigenous construction knowledge </a:t>
            </a:r>
            <a:endParaRPr>
              <a:solidFill>
                <a:srgbClr val="000000"/>
              </a:solidFill>
            </a:endParaRPr>
          </a:p>
        </p:txBody>
      </p:sp>
      <p:sp>
        <p:nvSpPr>
          <p:cNvPr id="175" name="There are five main factors why this technology of shelter construction is still surviving in the remote desert areas and how it is disseminated to other communities in the larger region.…"/>
          <p:cNvSpPr txBox="1">
            <a:spLocks noGrp="1"/>
          </p:cNvSpPr>
          <p:nvPr>
            <p:ph type="body" sz="half" idx="1"/>
          </p:nvPr>
        </p:nvSpPr>
        <p:spPr>
          <a:xfrm>
            <a:off x="144477" y="1106045"/>
            <a:ext cx="6142023" cy="8029302"/>
          </a:xfrm>
          <a:prstGeom prst="rect">
            <a:avLst/>
          </a:prstGeom>
        </p:spPr>
        <p:txBody>
          <a:bodyPr/>
          <a:lstStyle/>
          <a:p>
            <a:pPr marL="0" indent="0" defTabSz="315468">
              <a:spcBef>
                <a:spcPts val="800"/>
              </a:spcBef>
              <a:buSzTx/>
              <a:buNone/>
              <a:defRPr sz="1288">
                <a:solidFill>
                  <a:srgbClr val="231F20"/>
                </a:solidFill>
                <a:latin typeface="Arial"/>
                <a:ea typeface="Arial"/>
                <a:cs typeface="Arial"/>
                <a:sym typeface="Arial"/>
              </a:defRPr>
            </a:pPr>
            <a:r>
              <a:t>There are five main factors why this technology of shelter construction is still surviving in the remote desert areas and how it is disseminated to other communities</a:t>
            </a:r>
            <a:br/>
            <a:r>
              <a:t>in the larger region. </a:t>
            </a:r>
            <a:endParaRPr>
              <a:solidFill>
                <a:srgbClr val="000000"/>
              </a:solidFill>
            </a:endParaRPr>
          </a:p>
          <a:p>
            <a:pPr marL="0" indent="0" defTabSz="315468">
              <a:spcBef>
                <a:spcPts val="800"/>
              </a:spcBef>
              <a:buSzTx/>
              <a:buNone/>
              <a:defRPr sz="1288">
                <a:solidFill>
                  <a:srgbClr val="231F20"/>
                </a:solidFill>
                <a:latin typeface="Arial"/>
                <a:ea typeface="Arial"/>
                <a:cs typeface="Arial"/>
                <a:sym typeface="Arial"/>
              </a:defRPr>
            </a:pPr>
            <a:r>
              <a:t>1.       Community leaders set an example by using this technology One very         common and important tradition followed in most rural communities in India is to have a group of respected people who set an example</a:t>
            </a:r>
            <a:br/>
            <a:r>
              <a:t>for the rest of the community. Members of the community will often follow these leaders with regards to their behavior, choices, and general way of life. In Barmer villages, most of the respected people in the community live in Dhanis. Seeing this, therefore, other community members are encouraged to follow. </a:t>
            </a:r>
            <a:endParaRPr>
              <a:solidFill>
                <a:srgbClr val="000000"/>
              </a:solidFill>
            </a:endParaRPr>
          </a:p>
          <a:p>
            <a:pPr marL="315468" indent="-315468" defTabSz="315468">
              <a:spcBef>
                <a:spcPts val="1000"/>
              </a:spcBef>
              <a:buSzTx/>
              <a:buNone/>
              <a:tabLst>
                <a:tab pos="88900" algn="l"/>
                <a:tab pos="304800" algn="l"/>
              </a:tabLst>
              <a:defRPr sz="1288">
                <a:solidFill>
                  <a:srgbClr val="231F20"/>
                </a:solidFill>
                <a:latin typeface="Arial"/>
                <a:ea typeface="Arial"/>
                <a:cs typeface="Arial"/>
                <a:sym typeface="Arial"/>
              </a:defRPr>
            </a:pPr>
            <a:r>
              <a:t>	2.	Community involvement in construction of shelter All of the community and family members are involved in various activities of shelter construction. Involvement of family members as well as relatives eases the burden of construction and strengthens community spirit. This is also one of the reasons this technology has survived and continues to be used in this rural and tradition-centered area. </a:t>
            </a:r>
            <a:br/>
            <a:endParaRPr/>
          </a:p>
          <a:p>
            <a:pPr marL="315468" indent="-315468" defTabSz="315468">
              <a:spcBef>
                <a:spcPts val="1000"/>
              </a:spcBef>
              <a:buSzTx/>
              <a:buNone/>
              <a:tabLst>
                <a:tab pos="88900" algn="l"/>
                <a:tab pos="304800" algn="l"/>
              </a:tabLst>
              <a:defRPr sz="1288">
                <a:solidFill>
                  <a:srgbClr val="231F20"/>
                </a:solidFill>
                <a:latin typeface="Arial"/>
                <a:ea typeface="Arial"/>
                <a:cs typeface="Arial"/>
                <a:sym typeface="Arial"/>
              </a:defRPr>
            </a:pPr>
            <a:r>
              <a:t>	3.	Extreme climatic conditions</a:t>
            </a:r>
            <a:br/>
            <a:r>
              <a:t>In Barmer, summer temperatures reach as high as 50</a:t>
            </a:r>
            <a:r>
              <a:rPr baseline="38819"/>
              <a:t>o </a:t>
            </a:r>
            <a:r>
              <a:t>C and in winter the night temperature is near the freezing point. Concrete houses become ovens</a:t>
            </a:r>
            <a:br/>
            <a:r>
              <a:t>in the heat and chillers in the cold. There is no electricity and fuel is very scarce and unaffordable for thermal control. In order to survive in these extreme conditions, an appropriate house is required. Though some people have started opting for modern materials, they are not as comfortable in these modern houses as they are in traditional ones. </a:t>
            </a:r>
            <a:br/>
            <a:endParaRPr/>
          </a:p>
          <a:p>
            <a:pPr marL="315468" indent="-315468" defTabSz="315468">
              <a:spcBef>
                <a:spcPts val="1000"/>
              </a:spcBef>
              <a:buSzTx/>
              <a:buNone/>
              <a:tabLst>
                <a:tab pos="88900" algn="l"/>
                <a:tab pos="304800" algn="l"/>
              </a:tabLst>
              <a:defRPr sz="1288">
                <a:solidFill>
                  <a:srgbClr val="231F20"/>
                </a:solidFill>
                <a:latin typeface="Arial"/>
                <a:ea typeface="Arial"/>
                <a:cs typeface="Arial"/>
                <a:sym typeface="Arial"/>
              </a:defRPr>
            </a:pPr>
            <a:r>
              <a:t>	4.	Availability of local materials at no cost Availability of local materials, which is free of cost and transportation, is a major attraction for a community already impoverished by inadequate livelihood options and a harsh climate. </a:t>
            </a:r>
            <a:br/>
            <a:endParaRPr/>
          </a:p>
          <a:p>
            <a:pPr marL="315468" indent="-315468" defTabSz="315468">
              <a:spcBef>
                <a:spcPts val="1000"/>
              </a:spcBef>
              <a:buSzTx/>
              <a:buNone/>
              <a:tabLst>
                <a:tab pos="88900" algn="l"/>
                <a:tab pos="304800" algn="l"/>
              </a:tabLst>
              <a:defRPr sz="1288">
                <a:solidFill>
                  <a:srgbClr val="231F20"/>
                </a:solidFill>
                <a:latin typeface="Arial"/>
                <a:ea typeface="Arial"/>
                <a:cs typeface="Arial"/>
                <a:sym typeface="Arial"/>
              </a:defRPr>
            </a:pPr>
            <a:r>
              <a:t>	5.	Good design for safety and comfort</a:t>
            </a:r>
            <a:br/>
            <a:r>
              <a:t>A circular shape is capable of resisting wind pressure created by sand storms and wave pressure created </a:t>
            </a:r>
            <a:br/>
            <a:endParaRPr/>
          </a:p>
          <a:p>
            <a:pPr marL="0" indent="0" defTabSz="315468">
              <a:lnSpc>
                <a:spcPts val="2300"/>
              </a:lnSpc>
              <a:spcBef>
                <a:spcPts val="800"/>
              </a:spcBef>
              <a:buSzTx/>
              <a:buNone/>
              <a:defRPr sz="1012">
                <a:solidFill>
                  <a:srgbClr val="231F20"/>
                </a:solidFill>
                <a:latin typeface="Times"/>
                <a:ea typeface="Times"/>
                <a:cs typeface="Times"/>
                <a:sym typeface="Times"/>
              </a:defRPr>
            </a:pPr>
            <a:endParaRPr sz="828">
              <a:solidFill>
                <a:srgbClr val="000000"/>
              </a:solidFill>
            </a:endParaRPr>
          </a:p>
        </p:txBody>
      </p:sp>
      <p:pic>
        <p:nvPicPr>
          <p:cNvPr id="176" name="Screen Shot 2018-02-19 at 11.53.27 AM.png" descr="Screen Shot 2018-02-19 at 11.53.27 AM.png"/>
          <p:cNvPicPr>
            <a:picLocks noChangeAspect="1"/>
          </p:cNvPicPr>
          <p:nvPr/>
        </p:nvPicPr>
        <p:blipFill>
          <a:blip r:embed="rId3">
            <a:extLst/>
          </a:blip>
          <a:stretch>
            <a:fillRect/>
          </a:stretch>
        </p:blipFill>
        <p:spPr>
          <a:xfrm>
            <a:off x="6952266" y="5632413"/>
            <a:ext cx="4866068" cy="3874549"/>
          </a:xfrm>
          <a:prstGeom prst="rect">
            <a:avLst/>
          </a:prstGeom>
          <a:ln w="12700">
            <a:miter lim="400000"/>
          </a:ln>
        </p:spPr>
      </p:pic>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 name="Soil and Water Conservation through Bamboo Plantation In Nandeswar Village in Goalpara District, Assam, India"/>
          <p:cNvSpPr txBox="1">
            <a:spLocks noGrp="1"/>
          </p:cNvSpPr>
          <p:nvPr>
            <p:ph type="title"/>
          </p:nvPr>
        </p:nvSpPr>
        <p:spPr>
          <a:xfrm>
            <a:off x="952500" y="0"/>
            <a:ext cx="11099800" cy="1631576"/>
          </a:xfrm>
          <a:prstGeom prst="rect">
            <a:avLst/>
          </a:prstGeom>
        </p:spPr>
        <p:txBody>
          <a:bodyPr>
            <a:normAutofit fontScale="90000"/>
          </a:bodyPr>
          <a:lstStyle/>
          <a:p>
            <a:pPr defTabSz="438911">
              <a:lnSpc>
                <a:spcPts val="7400"/>
              </a:lnSpc>
              <a:spcBef>
                <a:spcPts val="1100"/>
              </a:spcBef>
              <a:defRPr sz="3199" b="1">
                <a:latin typeface="Arial"/>
                <a:ea typeface="Arial"/>
                <a:cs typeface="Arial"/>
                <a:sym typeface="Arial"/>
              </a:defRPr>
            </a:pPr>
            <a:r>
              <a:rPr lang="en-US" dirty="0" smtClean="0"/>
              <a:t/>
            </a:r>
            <a:br>
              <a:rPr lang="en-US" dirty="0" smtClean="0"/>
            </a:br>
            <a:r>
              <a:rPr dirty="0" smtClean="0"/>
              <a:t>Soil </a:t>
            </a:r>
            <a:r>
              <a:rPr dirty="0"/>
              <a:t>and Water Conservation through Bamboo Plantation In </a:t>
            </a:r>
            <a:r>
              <a:rPr dirty="0" err="1"/>
              <a:t>Nandeswar</a:t>
            </a:r>
            <a:r>
              <a:rPr dirty="0"/>
              <a:t> Village in </a:t>
            </a:r>
            <a:r>
              <a:rPr dirty="0" err="1"/>
              <a:t>Goalpara</a:t>
            </a:r>
            <a:r>
              <a:rPr dirty="0"/>
              <a:t> District, Assam, India </a:t>
            </a:r>
            <a:endParaRPr sz="1152" dirty="0"/>
          </a:p>
          <a:p>
            <a:pPr algn="l" defTabSz="438911">
              <a:lnSpc>
                <a:spcPts val="7400"/>
              </a:lnSpc>
              <a:spcBef>
                <a:spcPts val="1100"/>
              </a:spcBef>
              <a:defRPr sz="3199">
                <a:latin typeface="Arial Narrow"/>
                <a:ea typeface="Arial Narrow"/>
                <a:cs typeface="Arial Narrow"/>
                <a:sym typeface="Arial Narrow"/>
              </a:defRPr>
            </a:pPr>
            <a:endParaRPr sz="1152" dirty="0">
              <a:latin typeface="Times"/>
              <a:ea typeface="Times"/>
              <a:cs typeface="Times"/>
              <a:sym typeface="Times"/>
            </a:endParaRPr>
          </a:p>
        </p:txBody>
      </p:sp>
      <p:sp>
        <p:nvSpPr>
          <p:cNvPr id="179" name="Bamboo plantation along canal bunds by the local people of Nandeswar Village in many ways has benefited their village.…"/>
          <p:cNvSpPr txBox="1">
            <a:spLocks noGrp="1"/>
          </p:cNvSpPr>
          <p:nvPr>
            <p:ph type="body" idx="1"/>
          </p:nvPr>
        </p:nvSpPr>
        <p:spPr>
          <a:xfrm>
            <a:off x="218986" y="4374775"/>
            <a:ext cx="12566828" cy="2563907"/>
          </a:xfrm>
          <a:prstGeom prst="rect">
            <a:avLst/>
          </a:prstGeom>
        </p:spPr>
        <p:txBody>
          <a:bodyPr>
            <a:noAutofit/>
          </a:bodyPr>
          <a:lstStyle/>
          <a:p>
            <a:pPr marL="287077" indent="-287077" defTabSz="457200">
              <a:lnSpc>
                <a:spcPts val="4100"/>
              </a:lnSpc>
              <a:spcBef>
                <a:spcPts val="1200"/>
              </a:spcBef>
              <a:defRPr sz="2066">
                <a:solidFill>
                  <a:srgbClr val="231F20"/>
                </a:solidFill>
                <a:latin typeface="Arial"/>
                <a:ea typeface="Arial"/>
                <a:cs typeface="Arial"/>
                <a:sym typeface="Arial"/>
              </a:defRPr>
            </a:pPr>
            <a:endParaRPr lang="en-US" sz="1800" dirty="0" smtClean="0"/>
          </a:p>
          <a:p>
            <a:pPr marL="287077" indent="-287077" defTabSz="457200">
              <a:lnSpc>
                <a:spcPts val="4100"/>
              </a:lnSpc>
              <a:spcBef>
                <a:spcPts val="1200"/>
              </a:spcBef>
              <a:defRPr sz="2066">
                <a:solidFill>
                  <a:srgbClr val="231F20"/>
                </a:solidFill>
                <a:latin typeface="Arial"/>
                <a:ea typeface="Arial"/>
                <a:cs typeface="Arial"/>
                <a:sym typeface="Arial"/>
              </a:defRPr>
            </a:pPr>
            <a:r>
              <a:rPr sz="1800" dirty="0" smtClean="0"/>
              <a:t>Bamboo </a:t>
            </a:r>
            <a:r>
              <a:rPr sz="1800" dirty="0"/>
              <a:t>plantation along canal bunds by the local people of </a:t>
            </a:r>
            <a:r>
              <a:rPr sz="1800" dirty="0" err="1"/>
              <a:t>Nandeswar</a:t>
            </a:r>
            <a:r>
              <a:rPr sz="1800" dirty="0"/>
              <a:t> Village in many ways has benefited their village. </a:t>
            </a:r>
          </a:p>
          <a:p>
            <a:pPr marL="287077" indent="-287077" defTabSz="457200">
              <a:lnSpc>
                <a:spcPts val="4100"/>
              </a:lnSpc>
              <a:spcBef>
                <a:spcPts val="1200"/>
              </a:spcBef>
              <a:defRPr sz="2066">
                <a:solidFill>
                  <a:srgbClr val="231F20"/>
                </a:solidFill>
                <a:latin typeface="Arial"/>
                <a:ea typeface="Arial"/>
                <a:cs typeface="Arial"/>
                <a:sym typeface="Arial"/>
              </a:defRPr>
            </a:pPr>
            <a:r>
              <a:rPr sz="1800" dirty="0"/>
              <a:t>With plantation of bamboo, one of Assam’s most prevalent vegetation, canal bunds (embankments) are kept from being breached and soil is kept from further erosion. </a:t>
            </a:r>
          </a:p>
          <a:p>
            <a:pPr marL="287077" indent="-287077" defTabSz="457200">
              <a:lnSpc>
                <a:spcPts val="4100"/>
              </a:lnSpc>
              <a:spcBef>
                <a:spcPts val="1200"/>
              </a:spcBef>
              <a:defRPr sz="2066">
                <a:solidFill>
                  <a:srgbClr val="231F20"/>
                </a:solidFill>
                <a:latin typeface="Arial"/>
                <a:ea typeface="Arial"/>
                <a:cs typeface="Arial"/>
                <a:sym typeface="Arial"/>
              </a:defRPr>
            </a:pPr>
            <a:r>
              <a:rPr sz="1800" dirty="0"/>
              <a:t>Although floods occur every year in Assam, this technique has maintained and protected embankments and has kept bridges and roads from damage during heavy rains. </a:t>
            </a:r>
            <a:endParaRPr sz="1800" dirty="0">
              <a:solidFill>
                <a:srgbClr val="000000"/>
              </a:solidFill>
            </a:endParaRPr>
          </a:p>
          <a:p>
            <a:pPr marL="287077" indent="-287077" defTabSz="457200">
              <a:lnSpc>
                <a:spcPts val="4100"/>
              </a:lnSpc>
              <a:spcBef>
                <a:spcPts val="1200"/>
              </a:spcBef>
              <a:defRPr sz="2066">
                <a:solidFill>
                  <a:srgbClr val="231F20"/>
                </a:solidFill>
                <a:latin typeface="Arial"/>
                <a:ea typeface="Arial"/>
                <a:cs typeface="Arial"/>
                <a:sym typeface="Arial"/>
              </a:defRPr>
            </a:pPr>
            <a:r>
              <a:rPr sz="1800" dirty="0"/>
              <a:t>The people of </a:t>
            </a:r>
            <a:r>
              <a:rPr sz="1800" dirty="0" err="1"/>
              <a:t>Nadeswar</a:t>
            </a:r>
            <a:r>
              <a:rPr sz="1800" dirty="0"/>
              <a:t> Village have learned how</a:t>
            </a:r>
            <a:br>
              <a:rPr sz="1800" dirty="0"/>
            </a:br>
            <a:r>
              <a:rPr sz="1800" dirty="0"/>
              <a:t>to cope with flood and soil erosion. They have utilized the planting of bamboo to prevent major damages. </a:t>
            </a:r>
          </a:p>
          <a:p>
            <a:pPr marL="287077" indent="-287077" defTabSz="457200">
              <a:lnSpc>
                <a:spcPts val="4100"/>
              </a:lnSpc>
              <a:spcBef>
                <a:spcPts val="1200"/>
              </a:spcBef>
              <a:defRPr sz="2066">
                <a:solidFill>
                  <a:srgbClr val="231F20"/>
                </a:solidFill>
                <a:latin typeface="Arial"/>
                <a:ea typeface="Arial"/>
                <a:cs typeface="Arial"/>
                <a:sym typeface="Arial"/>
              </a:defRPr>
            </a:pPr>
            <a:r>
              <a:rPr sz="1800" dirty="0"/>
              <a:t>As opposed </a:t>
            </a:r>
            <a:r>
              <a:rPr sz="1800" dirty="0">
                <a:solidFill>
                  <a:srgbClr val="000000"/>
                </a:solidFill>
              </a:rPr>
              <a:t> </a:t>
            </a:r>
            <a:r>
              <a:rPr sz="1800" dirty="0"/>
              <a:t>to the past, where bamboo was grown simply for commercial purposes, this technique is a cost effective way to help local people conserve water, and stop soil and bank erosion. </a:t>
            </a:r>
          </a:p>
          <a:p>
            <a:pPr marL="287077" indent="-287077" defTabSz="457200">
              <a:lnSpc>
                <a:spcPts val="4100"/>
              </a:lnSpc>
              <a:spcBef>
                <a:spcPts val="1200"/>
              </a:spcBef>
              <a:defRPr sz="2066">
                <a:solidFill>
                  <a:srgbClr val="231F20"/>
                </a:solidFill>
                <a:latin typeface="Arial"/>
                <a:ea typeface="Arial"/>
                <a:cs typeface="Arial"/>
                <a:sym typeface="Arial"/>
              </a:defRPr>
            </a:pPr>
            <a:r>
              <a:rPr sz="1800" dirty="0"/>
              <a:t>The method requires less investment for repairs and maintenance of bunds, reduces siltation during heavy rains and prevents river channels from overflowing. </a:t>
            </a:r>
          </a:p>
          <a:p>
            <a:pPr marL="287077" indent="-287077" defTabSz="457200">
              <a:lnSpc>
                <a:spcPts val="4100"/>
              </a:lnSpc>
              <a:spcBef>
                <a:spcPts val="1200"/>
              </a:spcBef>
              <a:defRPr sz="2066">
                <a:solidFill>
                  <a:srgbClr val="231F20"/>
                </a:solidFill>
                <a:latin typeface="Arial"/>
                <a:ea typeface="Arial"/>
                <a:cs typeface="Arial"/>
                <a:sym typeface="Arial"/>
              </a:defRPr>
            </a:pPr>
            <a:r>
              <a:rPr sz="1800" dirty="0"/>
              <a:t>People have benefited from the multiple uses of bamboo through this locally developed conservation technique. </a:t>
            </a:r>
          </a:p>
          <a:p>
            <a:pPr marL="287077" indent="-287077" defTabSz="457200">
              <a:lnSpc>
                <a:spcPts val="4100"/>
              </a:lnSpc>
              <a:spcBef>
                <a:spcPts val="1200"/>
              </a:spcBef>
              <a:defRPr sz="2066">
                <a:solidFill>
                  <a:srgbClr val="231F20"/>
                </a:solidFill>
                <a:latin typeface="Arial"/>
                <a:ea typeface="Arial"/>
                <a:cs typeface="Arial"/>
                <a:sym typeface="Arial"/>
              </a:defRPr>
            </a:pPr>
            <a:r>
              <a:rPr sz="1800" dirty="0"/>
              <a:t>Bamboo plantation has played an important role in the livelihood and survival of the people of </a:t>
            </a:r>
            <a:r>
              <a:rPr sz="1800" dirty="0" err="1"/>
              <a:t>Nandeswar</a:t>
            </a:r>
            <a:r>
              <a:rPr sz="1800" dirty="0"/>
              <a:t>, Assam. </a:t>
            </a:r>
            <a:endParaRPr lang="en-US" sz="1800" dirty="0" smtClean="0"/>
          </a:p>
          <a:p>
            <a:pPr marL="287077" indent="-287077" defTabSz="457200">
              <a:lnSpc>
                <a:spcPts val="4100"/>
              </a:lnSpc>
              <a:spcBef>
                <a:spcPts val="1200"/>
              </a:spcBef>
              <a:defRPr sz="2066">
                <a:solidFill>
                  <a:srgbClr val="231F20"/>
                </a:solidFill>
                <a:latin typeface="Arial"/>
                <a:ea typeface="Arial"/>
                <a:cs typeface="Arial"/>
                <a:sym typeface="Arial"/>
              </a:defRPr>
            </a:pPr>
            <a:endParaRPr lang="en-US" sz="1800" dirty="0"/>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 name="Indigenous Knowledge"/>
          <p:cNvSpPr txBox="1">
            <a:spLocks noGrp="1"/>
          </p:cNvSpPr>
          <p:nvPr>
            <p:ph type="title"/>
          </p:nvPr>
        </p:nvSpPr>
        <p:spPr>
          <a:xfrm>
            <a:off x="952500" y="254000"/>
            <a:ext cx="11099800" cy="1140917"/>
          </a:xfrm>
          <a:prstGeom prst="rect">
            <a:avLst/>
          </a:prstGeom>
        </p:spPr>
        <p:txBody>
          <a:bodyPr/>
          <a:lstStyle>
            <a:lvl1pPr defTabSz="496570">
              <a:defRPr sz="6800"/>
            </a:lvl1pPr>
          </a:lstStyle>
          <a:p>
            <a:r>
              <a:t>Indigenous Knowledge</a:t>
            </a:r>
          </a:p>
        </p:txBody>
      </p:sp>
      <p:sp>
        <p:nvSpPr>
          <p:cNvPr id="123" name="Indigenous knowledge is valuable knowledge that has helped local communities all over the world survive for generations.…"/>
          <p:cNvSpPr txBox="1">
            <a:spLocks noGrp="1"/>
          </p:cNvSpPr>
          <p:nvPr>
            <p:ph type="body" idx="1"/>
          </p:nvPr>
        </p:nvSpPr>
        <p:spPr>
          <a:xfrm>
            <a:off x="952500" y="1577280"/>
            <a:ext cx="11099800" cy="7300020"/>
          </a:xfrm>
          <a:prstGeom prst="rect">
            <a:avLst/>
          </a:prstGeom>
        </p:spPr>
        <p:txBody>
          <a:bodyPr/>
          <a:lstStyle/>
          <a:p>
            <a:pPr marL="310038" indent="-310038" defTabSz="425195">
              <a:lnSpc>
                <a:spcPct val="150000"/>
              </a:lnSpc>
              <a:spcBef>
                <a:spcPts val="0"/>
              </a:spcBef>
              <a:defRPr sz="1023">
                <a:latin typeface="Verdana"/>
                <a:ea typeface="Verdana"/>
                <a:cs typeface="Verdana"/>
                <a:sym typeface="Verdana"/>
              </a:defRPr>
            </a:pPr>
            <a:r>
              <a:rPr sz="2232"/>
              <a:t>Indigenous knowledge is valuable knowledge that has helped local communities all over the world survive for generations.</a:t>
            </a:r>
          </a:p>
          <a:p>
            <a:pPr marL="310038" indent="-310038" defTabSz="425195">
              <a:lnSpc>
                <a:spcPct val="150000"/>
              </a:lnSpc>
              <a:spcBef>
                <a:spcPts val="0"/>
              </a:spcBef>
              <a:defRPr sz="1023">
                <a:latin typeface="Verdana"/>
                <a:ea typeface="Verdana"/>
                <a:cs typeface="Verdana"/>
                <a:sym typeface="Verdana"/>
              </a:defRPr>
            </a:pPr>
            <a:r>
              <a:rPr sz="2232"/>
              <a:t>This knowledge originates from the interaction between members of the community and the environment in which they live.</a:t>
            </a:r>
          </a:p>
          <a:p>
            <a:pPr marL="310038" indent="-310038" defTabSz="425195">
              <a:lnSpc>
                <a:spcPct val="150000"/>
              </a:lnSpc>
              <a:spcBef>
                <a:spcPts val="0"/>
              </a:spcBef>
              <a:defRPr sz="1023">
                <a:latin typeface="Verdana"/>
                <a:ea typeface="Verdana"/>
                <a:cs typeface="Verdana"/>
                <a:sym typeface="Verdana"/>
              </a:defRPr>
            </a:pPr>
            <a:r>
              <a:rPr sz="2232"/>
              <a:t>Although much has been written about indigenous knowledge, its documentation in the area of disaster risk reduction and climate change has been very limited. </a:t>
            </a:r>
          </a:p>
          <a:p>
            <a:pPr marL="148279" indent="-148279" defTabSz="425195">
              <a:lnSpc>
                <a:spcPct val="150000"/>
              </a:lnSpc>
              <a:spcBef>
                <a:spcPts val="0"/>
              </a:spcBef>
              <a:defRPr sz="2139">
                <a:latin typeface="Verdana"/>
                <a:ea typeface="Verdana"/>
                <a:cs typeface="Verdana"/>
                <a:sym typeface="Verdana"/>
              </a:defRPr>
            </a:pPr>
            <a:r>
              <a:rPr sz="2232"/>
              <a:t>The wealth of this knowledge has not been well-recognised in the disaster risk reduction field, as policy-makers still rely on mitigation strategies based on scientific knowledge.</a:t>
            </a:r>
            <a:r>
              <a:t> </a:t>
            </a:r>
            <a:endParaRPr sz="2232"/>
          </a:p>
          <a:p>
            <a:pPr marL="310038" indent="-310038" defTabSz="425195">
              <a:lnSpc>
                <a:spcPct val="150000"/>
              </a:lnSpc>
              <a:spcBef>
                <a:spcPts val="0"/>
              </a:spcBef>
              <a:defRPr sz="1023">
                <a:latin typeface="Verdana"/>
                <a:ea typeface="Verdana"/>
                <a:cs typeface="Verdana"/>
                <a:sym typeface="Verdana"/>
              </a:defRPr>
            </a:pPr>
            <a:r>
              <a:rPr sz="2232"/>
              <a:t> Colonialism and lack of proper documentation of indigenous knowledge are some of the contributing factors to this.</a:t>
            </a:r>
          </a:p>
          <a:p>
            <a:pPr marL="310038" indent="-310038" defTabSz="425195">
              <a:lnSpc>
                <a:spcPct val="150000"/>
              </a:lnSpc>
              <a:spcBef>
                <a:spcPts val="0"/>
              </a:spcBef>
              <a:defRPr sz="1023">
                <a:latin typeface="Verdana"/>
                <a:ea typeface="Verdana"/>
                <a:cs typeface="Verdana"/>
                <a:sym typeface="Verdana"/>
              </a:defRPr>
            </a:pPr>
            <a:r>
              <a:rPr sz="2232"/>
              <a:t>Ignoring the importance of understanding adaptive strategies of the local people has led to failed projects.</a:t>
            </a: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 name="Local communities should be given the chance to determine their own destinies, to handle their own issues with their own adaptive methods.…"/>
          <p:cNvSpPr txBox="1">
            <a:spLocks noGrp="1"/>
          </p:cNvSpPr>
          <p:nvPr>
            <p:ph type="body" idx="1"/>
          </p:nvPr>
        </p:nvSpPr>
        <p:spPr>
          <a:xfrm>
            <a:off x="952500" y="293002"/>
            <a:ext cx="11099800" cy="8584298"/>
          </a:xfrm>
          <a:prstGeom prst="rect">
            <a:avLst/>
          </a:prstGeom>
        </p:spPr>
        <p:txBody>
          <a:bodyPr>
            <a:normAutofit lnSpcReduction="10000"/>
          </a:bodyPr>
          <a:lstStyle/>
          <a:p>
            <a:pPr marL="250864" indent="-250864" defTabSz="393192">
              <a:lnSpc>
                <a:spcPct val="200000"/>
              </a:lnSpc>
              <a:spcBef>
                <a:spcPts val="0"/>
              </a:spcBef>
              <a:defRPr sz="1806">
                <a:solidFill>
                  <a:srgbClr val="686868"/>
                </a:solidFill>
                <a:latin typeface="Arial"/>
                <a:ea typeface="Arial"/>
                <a:cs typeface="Arial"/>
                <a:sym typeface="Arial"/>
              </a:defRPr>
            </a:pPr>
            <a:r>
              <a:t>Local communities should be given the chance to determine their own destinies, to handle their own issues with their own adaptive methods. </a:t>
            </a:r>
          </a:p>
          <a:p>
            <a:pPr marL="250864" indent="-250864" defTabSz="393192">
              <a:lnSpc>
                <a:spcPct val="200000"/>
              </a:lnSpc>
              <a:spcBef>
                <a:spcPts val="0"/>
              </a:spcBef>
              <a:defRPr sz="1806">
                <a:solidFill>
                  <a:srgbClr val="686868"/>
                </a:solidFill>
                <a:latin typeface="Arial"/>
                <a:ea typeface="Arial"/>
                <a:cs typeface="Arial"/>
                <a:sym typeface="Arial"/>
              </a:defRPr>
            </a:pPr>
            <a:r>
              <a:t>Local households had always found ways to adapt to their changing environments without the help of DRR experts. However, the focus of government on Western knowledge forms for DRR reduces the confidence of these local households when it comes to expressing adaptation strategies that had worked for them on a larger scale. </a:t>
            </a:r>
          </a:p>
          <a:p>
            <a:pPr marL="250864" indent="-250864" defTabSz="393192">
              <a:lnSpc>
                <a:spcPct val="200000"/>
              </a:lnSpc>
              <a:spcBef>
                <a:spcPts val="0"/>
              </a:spcBef>
              <a:defRPr sz="1806">
                <a:solidFill>
                  <a:srgbClr val="686868"/>
                </a:solidFill>
                <a:latin typeface="Arial"/>
                <a:ea typeface="Arial"/>
                <a:cs typeface="Arial"/>
                <a:sym typeface="Arial"/>
              </a:defRPr>
            </a:pPr>
            <a:r>
              <a:t>There is also a need to understand how these households relate with their environment. It has been shown that the constant interactions between people and their environment always lead to continuous changes in the ways these people relate with the environment . Each change in climatic conditions leads to different adaptation patterns. </a:t>
            </a:r>
          </a:p>
          <a:p>
            <a:pPr marL="250864" indent="-250864" defTabSz="393192">
              <a:lnSpc>
                <a:spcPct val="200000"/>
              </a:lnSpc>
              <a:spcBef>
                <a:spcPts val="0"/>
              </a:spcBef>
              <a:defRPr sz="1806">
                <a:solidFill>
                  <a:srgbClr val="686868"/>
                </a:solidFill>
                <a:latin typeface="Arial"/>
                <a:ea typeface="Arial"/>
                <a:cs typeface="Arial"/>
                <a:sym typeface="Arial"/>
              </a:defRPr>
            </a:pPr>
            <a:r>
              <a:t> Relevant bodies and development initiatives should look to indigenous knowledge as a basic starting point in DRR policies especially at the local level. </a:t>
            </a:r>
          </a:p>
          <a:p>
            <a:pPr marL="250864" indent="-250864" defTabSz="393192">
              <a:lnSpc>
                <a:spcPct val="200000"/>
              </a:lnSpc>
              <a:spcBef>
                <a:spcPts val="0"/>
              </a:spcBef>
              <a:defRPr sz="1806">
                <a:solidFill>
                  <a:srgbClr val="686868"/>
                </a:solidFill>
                <a:latin typeface="Arial"/>
                <a:ea typeface="Arial"/>
                <a:cs typeface="Arial"/>
                <a:sym typeface="Arial"/>
              </a:defRPr>
            </a:pPr>
            <a:r>
              <a:t>The knowledge provides the necessary grassroots information, from the historic and cultural contexts, which helps in understanding how things work at the local level – this creates better engagement with local people and better policies. Provisions for documentation of indigenous knowledge should be made in the DRR literature, enabling more researchers to work towards harnessing such knowledge.</a:t>
            </a:r>
          </a:p>
        </p:txBody>
      </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Example:Chennai Floods"/>
          <p:cNvSpPr txBox="1">
            <a:spLocks noGrp="1"/>
          </p:cNvSpPr>
          <p:nvPr>
            <p:ph type="title"/>
          </p:nvPr>
        </p:nvSpPr>
        <p:spPr>
          <a:xfrm>
            <a:off x="952500" y="254000"/>
            <a:ext cx="11099800" cy="771972"/>
          </a:xfrm>
          <a:prstGeom prst="rect">
            <a:avLst/>
          </a:prstGeom>
        </p:spPr>
        <p:txBody>
          <a:bodyPr>
            <a:normAutofit fontScale="90000"/>
          </a:bodyPr>
          <a:lstStyle>
            <a:lvl1pPr defTabSz="321310">
              <a:defRPr sz="4400"/>
            </a:lvl1pPr>
          </a:lstStyle>
          <a:p>
            <a:r>
              <a:t>Example:Chennai Floods</a:t>
            </a:r>
          </a:p>
        </p:txBody>
      </p:sp>
      <p:pic>
        <p:nvPicPr>
          <p:cNvPr id="126" name="Screen Shot 2018-02-13 at 12.37.17 AM.png" descr="Screen Shot 2018-02-13 at 12.37.17 AM.png"/>
          <p:cNvPicPr>
            <a:picLocks noChangeAspect="1"/>
          </p:cNvPicPr>
          <p:nvPr/>
        </p:nvPicPr>
        <p:blipFill>
          <a:blip r:embed="rId2">
            <a:extLst/>
          </a:blip>
          <a:stretch>
            <a:fillRect/>
          </a:stretch>
        </p:blipFill>
        <p:spPr>
          <a:xfrm>
            <a:off x="527050" y="1650652"/>
            <a:ext cx="5826641" cy="3928160"/>
          </a:xfrm>
          <a:prstGeom prst="rect">
            <a:avLst/>
          </a:prstGeom>
          <a:ln w="12700">
            <a:miter lim="400000"/>
          </a:ln>
        </p:spPr>
      </p:pic>
      <p:sp>
        <p:nvSpPr>
          <p:cNvPr id="127" name="Chembaramkabbam Lake is a rain-fed reservoir which supplies water to Chennai city through pipelines."/>
          <p:cNvSpPr txBox="1"/>
          <p:nvPr/>
        </p:nvSpPr>
        <p:spPr>
          <a:xfrm>
            <a:off x="6385801" y="1612900"/>
            <a:ext cx="6591483" cy="63500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marL="250031" indent="-250031" algn="l" defTabSz="457200">
              <a:lnSpc>
                <a:spcPts val="4200"/>
              </a:lnSpc>
              <a:buSzPct val="145000"/>
              <a:buChar char="•"/>
              <a:defRPr sz="1800" b="0">
                <a:latin typeface="Georgia"/>
                <a:ea typeface="Georgia"/>
                <a:cs typeface="Georgia"/>
                <a:sym typeface="Georgia"/>
              </a:defRPr>
            </a:lvl1pPr>
          </a:lstStyle>
          <a:p>
            <a:r>
              <a:t>Chembaramkabbam Lake is a rain-fed reservoir which supplies water to Chennai city through pipelines.</a:t>
            </a:r>
          </a:p>
        </p:txBody>
      </p:sp>
      <p:sp>
        <p:nvSpPr>
          <p:cNvPr id="128" name="First, we need to understand the Adyar River, Chembarambakkam…"/>
          <p:cNvSpPr txBox="1"/>
          <p:nvPr/>
        </p:nvSpPr>
        <p:spPr>
          <a:xfrm>
            <a:off x="226993" y="5645149"/>
            <a:ext cx="6110338" cy="3162301"/>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p>
            <a:pPr algn="l" defTabSz="457200">
              <a:spcBef>
                <a:spcPts val="1000"/>
              </a:spcBef>
              <a:defRPr sz="1600" b="0">
                <a:solidFill>
                  <a:srgbClr val="2A2828"/>
                </a:solidFill>
                <a:latin typeface="Georgia"/>
                <a:ea typeface="Georgia"/>
                <a:cs typeface="Georgia"/>
                <a:sym typeface="Georgia"/>
              </a:defRPr>
            </a:pPr>
            <a:r>
              <a:t>First, we need to understand the Adyar River, Chembarambakkam </a:t>
            </a:r>
          </a:p>
          <a:p>
            <a:pPr algn="l" defTabSz="457200">
              <a:spcBef>
                <a:spcPts val="1000"/>
              </a:spcBef>
              <a:defRPr sz="1600" b="0">
                <a:solidFill>
                  <a:srgbClr val="2A2828"/>
                </a:solidFill>
                <a:latin typeface="Georgia"/>
                <a:ea typeface="Georgia"/>
                <a:cs typeface="Georgia"/>
                <a:sym typeface="Georgia"/>
              </a:defRPr>
            </a:pPr>
            <a:r>
              <a:t>Lake and how they are connected to Chennai’s flooding.The Adyar</a:t>
            </a:r>
          </a:p>
          <a:p>
            <a:pPr algn="l" defTabSz="457200">
              <a:spcBef>
                <a:spcPts val="1000"/>
              </a:spcBef>
              <a:defRPr sz="1600" b="0">
                <a:solidFill>
                  <a:srgbClr val="2A2828"/>
                </a:solidFill>
                <a:latin typeface="Georgia"/>
                <a:ea typeface="Georgia"/>
                <a:cs typeface="Georgia"/>
                <a:sym typeface="Georgia"/>
              </a:defRPr>
            </a:pPr>
            <a:r>
              <a:t> River originates from a tank near Manimangalam village in </a:t>
            </a:r>
          </a:p>
          <a:p>
            <a:pPr algn="l" defTabSz="457200">
              <a:spcBef>
                <a:spcPts val="1000"/>
              </a:spcBef>
              <a:defRPr sz="1600" b="0">
                <a:solidFill>
                  <a:srgbClr val="2A2828"/>
                </a:solidFill>
                <a:latin typeface="Georgia"/>
                <a:ea typeface="Georgia"/>
                <a:cs typeface="Georgia"/>
                <a:sym typeface="Georgia"/>
              </a:defRPr>
            </a:pPr>
            <a:r>
              <a:t>Sriperumbadur in Kanchipuram district, but it is only when the </a:t>
            </a:r>
          </a:p>
          <a:p>
            <a:pPr algn="l" defTabSz="457200">
              <a:spcBef>
                <a:spcPts val="1000"/>
              </a:spcBef>
              <a:defRPr sz="1600" b="0">
                <a:solidFill>
                  <a:srgbClr val="2A2828"/>
                </a:solidFill>
                <a:latin typeface="Georgia"/>
                <a:ea typeface="Georgia"/>
                <a:cs typeface="Georgia"/>
                <a:sym typeface="Georgia"/>
              </a:defRPr>
            </a:pPr>
            <a:r>
              <a:t>water from the Chembarambakkam lake joins the river that the stream </a:t>
            </a:r>
          </a:p>
          <a:p>
            <a:pPr algn="l" defTabSz="457200">
              <a:spcBef>
                <a:spcPts val="1000"/>
              </a:spcBef>
              <a:defRPr sz="1600" b="0">
                <a:solidFill>
                  <a:srgbClr val="2A2828"/>
                </a:solidFill>
                <a:latin typeface="Georgia"/>
                <a:ea typeface="Georgia"/>
                <a:cs typeface="Georgia"/>
                <a:sym typeface="Georgia"/>
              </a:defRPr>
            </a:pPr>
            <a:r>
              <a:t>appears. The river then flows through Tiruvallur and Chennai and </a:t>
            </a:r>
          </a:p>
          <a:p>
            <a:pPr algn="l" defTabSz="457200">
              <a:spcBef>
                <a:spcPts val="1000"/>
              </a:spcBef>
              <a:defRPr sz="1600" b="0">
                <a:solidFill>
                  <a:srgbClr val="2A2828"/>
                </a:solidFill>
                <a:latin typeface="Georgia"/>
                <a:ea typeface="Georgia"/>
                <a:cs typeface="Georgia"/>
                <a:sym typeface="Georgia"/>
              </a:defRPr>
            </a:pPr>
            <a:r>
              <a:t>flows into the Bay of Bengal at Adyar in Chennai.</a:t>
            </a:r>
          </a:p>
        </p:txBody>
      </p:sp>
      <p:sp>
        <p:nvSpPr>
          <p:cNvPr id="129" name="During heavy rains, when the water level is close to full capacity, water is released into the river."/>
          <p:cNvSpPr txBox="1"/>
          <p:nvPr/>
        </p:nvSpPr>
        <p:spPr>
          <a:xfrm>
            <a:off x="6388100" y="1300933"/>
            <a:ext cx="5702065" cy="2795637"/>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marL="250031" indent="-250031" algn="l" defTabSz="457200">
              <a:lnSpc>
                <a:spcPts val="4200"/>
              </a:lnSpc>
              <a:buSzPct val="145000"/>
              <a:buChar char="•"/>
              <a:defRPr sz="1800" b="0">
                <a:solidFill>
                  <a:srgbClr val="2A2828"/>
                </a:solidFill>
                <a:latin typeface="Georgia"/>
                <a:ea typeface="Georgia"/>
                <a:cs typeface="Georgia"/>
                <a:sym typeface="Georgia"/>
              </a:defRPr>
            </a:lvl1pPr>
          </a:lstStyle>
          <a:p>
            <a:endParaRPr lang="en-US" dirty="0" smtClean="0"/>
          </a:p>
          <a:p>
            <a:endParaRPr lang="en-US" dirty="0"/>
          </a:p>
          <a:p>
            <a:r>
              <a:rPr lang="en-US" dirty="0" smtClean="0"/>
              <a:t> </a:t>
            </a:r>
            <a:r>
              <a:rPr dirty="0" smtClean="0"/>
              <a:t>During </a:t>
            </a:r>
            <a:r>
              <a:rPr dirty="0"/>
              <a:t>heavy rains, when the water level is close to full capacity, water is released into the river</a:t>
            </a:r>
            <a:r>
              <a:rPr dirty="0" smtClean="0"/>
              <a:t>.</a:t>
            </a:r>
            <a:endParaRPr lang="en-US" dirty="0" smtClean="0"/>
          </a:p>
          <a:p>
            <a:r>
              <a:rPr dirty="0"/>
              <a:t> </a:t>
            </a:r>
          </a:p>
        </p:txBody>
      </p:sp>
      <p:sp>
        <p:nvSpPr>
          <p:cNvPr id="130" name="When too much water is released in a short period, Adyar River overflows, flooding residential areas and other parts of Chennai."/>
          <p:cNvSpPr txBox="1"/>
          <p:nvPr/>
        </p:nvSpPr>
        <p:spPr>
          <a:xfrm>
            <a:off x="6403999" y="2357553"/>
            <a:ext cx="6326486" cy="2714397"/>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marL="250031" indent="-250031" algn="l" defTabSz="457200">
              <a:lnSpc>
                <a:spcPts val="4200"/>
              </a:lnSpc>
              <a:buSzPct val="145000"/>
              <a:buChar char="•"/>
              <a:defRPr sz="1800" b="0">
                <a:solidFill>
                  <a:srgbClr val="2A2828"/>
                </a:solidFill>
                <a:latin typeface="Georgia"/>
                <a:ea typeface="Georgia"/>
                <a:cs typeface="Georgia"/>
                <a:sym typeface="Georgia"/>
              </a:defRPr>
            </a:lvl1pPr>
          </a:lstStyle>
          <a:p>
            <a:endParaRPr lang="en-US" dirty="0" smtClean="0"/>
          </a:p>
          <a:p>
            <a:endParaRPr lang="en-US" dirty="0"/>
          </a:p>
          <a:p>
            <a:r>
              <a:rPr dirty="0" smtClean="0"/>
              <a:t>When </a:t>
            </a:r>
            <a:r>
              <a:rPr dirty="0"/>
              <a:t>too much water is released in a short period, </a:t>
            </a:r>
            <a:r>
              <a:rPr dirty="0" err="1"/>
              <a:t>Adyar</a:t>
            </a:r>
            <a:r>
              <a:rPr dirty="0"/>
              <a:t> River overflows, flooding residential areas and other parts of Chennai. </a:t>
            </a:r>
          </a:p>
        </p:txBody>
      </p:sp>
      <p:sp>
        <p:nvSpPr>
          <p:cNvPr id="131" name="There was no history of severe floods in Chennai.So the people did not have any traditional knowledge of the effects of the flood.But now after this flood,the people obtained knowledge about the defects in the construction of buildings and dams."/>
          <p:cNvSpPr txBox="1"/>
          <p:nvPr/>
        </p:nvSpPr>
        <p:spPr>
          <a:xfrm>
            <a:off x="6402160" y="3586231"/>
            <a:ext cx="6121677" cy="3872855"/>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marL="250031" indent="-250031" algn="l" defTabSz="457200">
              <a:lnSpc>
                <a:spcPts val="4200"/>
              </a:lnSpc>
              <a:buSzPct val="145000"/>
              <a:buChar char="•"/>
              <a:defRPr sz="1800" b="0">
                <a:solidFill>
                  <a:srgbClr val="2A2828"/>
                </a:solidFill>
                <a:latin typeface="Georgia"/>
                <a:ea typeface="Georgia"/>
                <a:cs typeface="Georgia"/>
                <a:sym typeface="Georgia"/>
              </a:defRPr>
            </a:lvl1pPr>
          </a:lstStyle>
          <a:p>
            <a:pPr marL="0" indent="0">
              <a:buNone/>
            </a:pPr>
            <a:endParaRPr lang="en-US" dirty="0" smtClean="0"/>
          </a:p>
          <a:p>
            <a:endParaRPr lang="en-US" dirty="0"/>
          </a:p>
          <a:p>
            <a:r>
              <a:rPr dirty="0" smtClean="0"/>
              <a:t>There </a:t>
            </a:r>
            <a:r>
              <a:rPr dirty="0"/>
              <a:t>was no history of severe floods in </a:t>
            </a:r>
            <a:r>
              <a:rPr dirty="0" err="1"/>
              <a:t>Chennai.So</a:t>
            </a:r>
            <a:r>
              <a:rPr dirty="0"/>
              <a:t> the people did not have any traditional knowledge of the effects of the </a:t>
            </a:r>
            <a:r>
              <a:rPr dirty="0" err="1"/>
              <a:t>flood.But</a:t>
            </a:r>
            <a:r>
              <a:rPr dirty="0"/>
              <a:t> now after this </a:t>
            </a:r>
            <a:r>
              <a:rPr dirty="0" err="1"/>
              <a:t>flood,the</a:t>
            </a:r>
            <a:r>
              <a:rPr dirty="0"/>
              <a:t> people obtained knowledge about the defects in the construction of buildings and dams.</a:t>
            </a:r>
          </a:p>
        </p:txBody>
      </p:sp>
      <p:sp>
        <p:nvSpPr>
          <p:cNvPr id="132" name="This information will be passed to the future generations which will save them from high damage we faced due to lack of knowledge."/>
          <p:cNvSpPr txBox="1"/>
          <p:nvPr/>
        </p:nvSpPr>
        <p:spPr>
          <a:xfrm>
            <a:off x="6385801" y="4110041"/>
            <a:ext cx="6591483" cy="5488682"/>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marL="250031" indent="-250031" algn="l" defTabSz="457200">
              <a:lnSpc>
                <a:spcPts val="4200"/>
              </a:lnSpc>
              <a:buSzPct val="145000"/>
              <a:buChar char="•"/>
              <a:defRPr sz="1800" b="0">
                <a:solidFill>
                  <a:srgbClr val="2A2828"/>
                </a:solidFill>
                <a:latin typeface="Georgia"/>
                <a:ea typeface="Georgia"/>
                <a:cs typeface="Georgia"/>
                <a:sym typeface="Georgia"/>
              </a:defRPr>
            </a:lvl1pPr>
          </a:lstStyle>
          <a:p>
            <a:pPr marL="0" indent="0">
              <a:buNone/>
            </a:pPr>
            <a:endParaRPr lang="en-US" dirty="0"/>
          </a:p>
          <a:p>
            <a:endParaRPr lang="en-US" dirty="0" smtClean="0"/>
          </a:p>
          <a:p>
            <a:endParaRPr lang="en-US" dirty="0"/>
          </a:p>
          <a:p>
            <a:endParaRPr lang="en-US" dirty="0" smtClean="0"/>
          </a:p>
          <a:p>
            <a:endParaRPr lang="en-US" dirty="0"/>
          </a:p>
          <a:p>
            <a:endParaRPr lang="en-US" dirty="0" smtClean="0"/>
          </a:p>
          <a:p>
            <a:endParaRPr lang="en-US" dirty="0" smtClean="0"/>
          </a:p>
          <a:p>
            <a:r>
              <a:rPr dirty="0" smtClean="0"/>
              <a:t>This </a:t>
            </a:r>
            <a:r>
              <a:rPr dirty="0"/>
              <a:t>information will be passed to the future generations which will save them from high damage we faced due to lack of knowledge.</a:t>
            </a: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 name="Why Local Knowledge is Important?"/>
          <p:cNvSpPr txBox="1">
            <a:spLocks noGrp="1"/>
          </p:cNvSpPr>
          <p:nvPr>
            <p:ph type="title"/>
          </p:nvPr>
        </p:nvSpPr>
        <p:spPr>
          <a:xfrm>
            <a:off x="453275" y="559506"/>
            <a:ext cx="11099801" cy="1547988"/>
          </a:xfrm>
          <a:prstGeom prst="rect">
            <a:avLst/>
          </a:prstGeom>
        </p:spPr>
        <p:txBody>
          <a:bodyPr/>
          <a:lstStyle>
            <a:lvl1pPr algn="l" defTabSz="457200">
              <a:lnSpc>
                <a:spcPts val="11200"/>
              </a:lnSpc>
              <a:spcBef>
                <a:spcPts val="1200"/>
              </a:spcBef>
              <a:defRPr sz="4800" b="1">
                <a:solidFill>
                  <a:srgbClr val="892E1D"/>
                </a:solidFill>
                <a:latin typeface="Times"/>
                <a:ea typeface="Times"/>
                <a:cs typeface="Times"/>
                <a:sym typeface="Times"/>
              </a:defRPr>
            </a:lvl1pPr>
          </a:lstStyle>
          <a:p>
            <a:r>
              <a:t>        Why Local Knowledge is Important? </a:t>
            </a:r>
            <a:endParaRPr sz="1200" b="0">
              <a:solidFill>
                <a:srgbClr val="000000"/>
              </a:solidFill>
            </a:endParaRPr>
          </a:p>
        </p:txBody>
      </p:sp>
      <p:sp>
        <p:nvSpPr>
          <p:cNvPr id="135" name="Since the 1970s, evidence that local knowledge and practices can help implementing organisations to improve disaster preparedness activities has grown.…"/>
          <p:cNvSpPr txBox="1">
            <a:spLocks noGrp="1"/>
          </p:cNvSpPr>
          <p:nvPr>
            <p:ph type="body" idx="1"/>
          </p:nvPr>
        </p:nvSpPr>
        <p:spPr>
          <a:xfrm>
            <a:off x="1326918" y="2166459"/>
            <a:ext cx="11099801" cy="6286501"/>
          </a:xfrm>
          <a:prstGeom prst="rect">
            <a:avLst/>
          </a:prstGeom>
        </p:spPr>
        <p:txBody>
          <a:bodyPr>
            <a:noAutofit/>
          </a:bodyPr>
          <a:lstStyle/>
          <a:p>
            <a:pPr marL="287077" indent="-287077" defTabSz="457200">
              <a:lnSpc>
                <a:spcPts val="4100"/>
              </a:lnSpc>
              <a:spcBef>
                <a:spcPts val="1200"/>
              </a:spcBef>
              <a:defRPr sz="2066">
                <a:latin typeface="Arial"/>
                <a:ea typeface="Arial"/>
                <a:cs typeface="Arial"/>
                <a:sym typeface="Arial"/>
              </a:defRPr>
            </a:pPr>
            <a:endParaRPr lang="en-US" sz="1600" dirty="0" smtClean="0"/>
          </a:p>
          <a:p>
            <a:pPr marL="287077" indent="-287077" defTabSz="457200">
              <a:lnSpc>
                <a:spcPts val="4100"/>
              </a:lnSpc>
              <a:spcBef>
                <a:spcPts val="1200"/>
              </a:spcBef>
              <a:defRPr sz="2066">
                <a:latin typeface="Arial"/>
                <a:ea typeface="Arial"/>
                <a:cs typeface="Arial"/>
                <a:sym typeface="Arial"/>
              </a:defRPr>
            </a:pPr>
            <a:r>
              <a:rPr sz="1600" dirty="0" smtClean="0"/>
              <a:t>Since </a:t>
            </a:r>
            <a:r>
              <a:rPr sz="1600" dirty="0"/>
              <a:t>the 1970s, evidence that local knowledge and practices can help implementing </a:t>
            </a:r>
            <a:r>
              <a:rPr sz="1600" dirty="0" err="1"/>
              <a:t>organisations</a:t>
            </a:r>
            <a:r>
              <a:rPr sz="1600" dirty="0"/>
              <a:t> to improve disaster preparedness activities has grown. </a:t>
            </a:r>
          </a:p>
          <a:p>
            <a:pPr marL="287077" indent="-287077" defTabSz="457200">
              <a:lnSpc>
                <a:spcPts val="4100"/>
              </a:lnSpc>
              <a:spcBef>
                <a:spcPts val="1200"/>
              </a:spcBef>
              <a:defRPr sz="2066">
                <a:latin typeface="Arial"/>
                <a:ea typeface="Arial"/>
                <a:cs typeface="Arial"/>
                <a:sym typeface="Arial"/>
              </a:defRPr>
            </a:pPr>
            <a:r>
              <a:rPr sz="1600" dirty="0"/>
              <a:t>Despite advances in knowledge and technology (e.g., satellite coverage or surveillance techniques), vulnerability to and the risks from natural hazards have been rising in developed and developing countries </a:t>
            </a:r>
          </a:p>
          <a:p>
            <a:pPr marL="287077" indent="-287077" defTabSz="457200">
              <a:lnSpc>
                <a:spcPts val="4100"/>
              </a:lnSpc>
              <a:spcBef>
                <a:spcPts val="1200"/>
              </a:spcBef>
              <a:defRPr sz="2066">
                <a:latin typeface="Arial"/>
                <a:ea typeface="Arial"/>
                <a:cs typeface="Arial"/>
                <a:sym typeface="Arial"/>
              </a:defRPr>
            </a:pPr>
            <a:r>
              <a:rPr sz="1600" dirty="0"/>
              <a:t>The increase in risks and vulnerability is the result of changes in people’s social, economic, cultural, political, and environmental contexts. </a:t>
            </a:r>
          </a:p>
          <a:p>
            <a:pPr marL="287077" indent="-287077" defTabSz="457200">
              <a:lnSpc>
                <a:spcPts val="4100"/>
              </a:lnSpc>
              <a:spcBef>
                <a:spcPts val="1200"/>
              </a:spcBef>
              <a:defRPr sz="2066">
                <a:latin typeface="Arial"/>
                <a:ea typeface="Arial"/>
                <a:cs typeface="Arial"/>
                <a:sym typeface="Arial"/>
              </a:defRPr>
            </a:pPr>
            <a:r>
              <a:rPr sz="1600" dirty="0"/>
              <a:t>For example, development processes (e.g., dams and road construction) have affected the allocation and distribution of resources between different groups of people and have created new natural hazard risks. When people are displaced, the poorest among them are forced to settle on marginal land and in risk-prone areas because of demographic and socioeconomic pressures. </a:t>
            </a:r>
          </a:p>
          <a:p>
            <a:pPr marL="287077" indent="-287077" defTabSz="457200">
              <a:lnSpc>
                <a:spcPts val="4100"/>
              </a:lnSpc>
              <a:spcBef>
                <a:spcPts val="1200"/>
              </a:spcBef>
              <a:defRPr sz="2066">
                <a:solidFill>
                  <a:srgbClr val="231F20"/>
                </a:solidFill>
                <a:latin typeface="Arial"/>
                <a:ea typeface="Arial"/>
                <a:cs typeface="Arial"/>
                <a:sym typeface="Arial"/>
              </a:defRPr>
            </a:pPr>
            <a:r>
              <a:rPr sz="1600" dirty="0"/>
              <a:t>Taking local knowledge into consideration in terms of practices and contexts can help implementing </a:t>
            </a:r>
            <a:r>
              <a:rPr sz="1600" dirty="0" err="1"/>
              <a:t>organisations</a:t>
            </a:r>
            <a:r>
              <a:rPr sz="1600" dirty="0"/>
              <a:t> improve their planning for and implementation of disaster preparedness activities; and it can help improve project performance and project acceptance, ownership, and sustainability specifically. </a:t>
            </a: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Financial View"/>
          <p:cNvSpPr txBox="1">
            <a:spLocks noGrp="1"/>
          </p:cNvSpPr>
          <p:nvPr>
            <p:ph type="ctrTitle"/>
          </p:nvPr>
        </p:nvSpPr>
        <p:spPr>
          <a:xfrm>
            <a:off x="945504" y="681387"/>
            <a:ext cx="10464801" cy="1130301"/>
          </a:xfrm>
          <a:prstGeom prst="rect">
            <a:avLst/>
          </a:prstGeom>
        </p:spPr>
        <p:txBody>
          <a:bodyPr/>
          <a:lstStyle/>
          <a:p>
            <a:pPr lvl="1" indent="189737" defTabSz="484886">
              <a:defRPr sz="6640"/>
            </a:pPr>
            <a:r>
              <a:t>Financial View</a:t>
            </a:r>
          </a:p>
        </p:txBody>
      </p:sp>
      <p:sp>
        <p:nvSpPr>
          <p:cNvPr id="138" name="Economies of scale are based on the assumption that people perform better on some scales than on others and that different resources are found on different scales…"/>
          <p:cNvSpPr txBox="1">
            <a:spLocks noGrp="1"/>
          </p:cNvSpPr>
          <p:nvPr>
            <p:ph type="subTitle" idx="1"/>
          </p:nvPr>
        </p:nvSpPr>
        <p:spPr>
          <a:xfrm>
            <a:off x="1270000" y="2229630"/>
            <a:ext cx="10464801" cy="6317751"/>
          </a:xfrm>
          <a:prstGeom prst="rect">
            <a:avLst/>
          </a:prstGeom>
        </p:spPr>
        <p:txBody>
          <a:bodyPr>
            <a:normAutofit fontScale="77500" lnSpcReduction="20000"/>
          </a:bodyPr>
          <a:lstStyle/>
          <a:p>
            <a:pPr marL="203733" indent="-203733" algn="l" defTabSz="457200">
              <a:lnSpc>
                <a:spcPts val="4400"/>
              </a:lnSpc>
              <a:spcBef>
                <a:spcPts val="1200"/>
              </a:spcBef>
              <a:buSzPct val="145000"/>
              <a:buChar char="•"/>
              <a:defRPr sz="2266">
                <a:solidFill>
                  <a:srgbClr val="231F20"/>
                </a:solidFill>
                <a:latin typeface="Arial"/>
                <a:ea typeface="Arial"/>
                <a:cs typeface="Arial"/>
                <a:sym typeface="Arial"/>
              </a:defRPr>
            </a:pPr>
            <a:r>
              <a:t>Economies of scale are based on the assumption that people perform better on some scales than on others and that different resources are found on different scales </a:t>
            </a:r>
            <a:endParaRPr>
              <a:solidFill>
                <a:srgbClr val="000000"/>
              </a:solidFill>
            </a:endParaRPr>
          </a:p>
          <a:p>
            <a:pPr marL="203733" indent="-203733" algn="l" defTabSz="457200">
              <a:lnSpc>
                <a:spcPts val="4400"/>
              </a:lnSpc>
              <a:spcBef>
                <a:spcPts val="1200"/>
              </a:spcBef>
              <a:buSzPct val="145000"/>
              <a:buChar char="•"/>
              <a:defRPr sz="2266">
                <a:solidFill>
                  <a:srgbClr val="231F20"/>
                </a:solidFill>
                <a:latin typeface="Arial"/>
                <a:ea typeface="Arial"/>
                <a:cs typeface="Arial"/>
                <a:sym typeface="Arial"/>
              </a:defRPr>
            </a:pPr>
            <a:r>
              <a:t>Solutions in resource management, development, and disaster management need to go beyond the dichotomy between local versus state management levels and integrate cross-scale institutional linkages. </a:t>
            </a:r>
            <a:endParaRPr>
              <a:solidFill>
                <a:srgbClr val="000000"/>
              </a:solidFill>
            </a:endParaRPr>
          </a:p>
          <a:p>
            <a:pPr marL="203733" indent="-203733" algn="l" defTabSz="457200">
              <a:lnSpc>
                <a:spcPts val="4400"/>
              </a:lnSpc>
              <a:spcBef>
                <a:spcPts val="1200"/>
              </a:spcBef>
              <a:buSzPct val="145000"/>
              <a:buChar char="•"/>
              <a:defRPr sz="2266">
                <a:solidFill>
                  <a:srgbClr val="231F20"/>
                </a:solidFill>
                <a:latin typeface="Arial"/>
                <a:ea typeface="Arial"/>
                <a:cs typeface="Arial"/>
                <a:sym typeface="Arial"/>
              </a:defRPr>
            </a:pPr>
            <a:r>
              <a:t>Understanding local knowledge and practices can help identify what is needed and acceptable locally and how people’s participation can be solicited to ensure their support for external action. </a:t>
            </a:r>
            <a:endParaRPr>
              <a:solidFill>
                <a:srgbClr val="000000"/>
              </a:solidFill>
            </a:endParaRPr>
          </a:p>
          <a:p>
            <a:pPr marL="203733" indent="-203733" algn="l" defTabSz="457200">
              <a:lnSpc>
                <a:spcPts val="4400"/>
              </a:lnSpc>
              <a:spcBef>
                <a:spcPts val="1200"/>
              </a:spcBef>
              <a:buSzPct val="145000"/>
              <a:buChar char="•"/>
              <a:defRPr sz="2266">
                <a:solidFill>
                  <a:srgbClr val="231F20"/>
                </a:solidFill>
                <a:latin typeface="Arial"/>
                <a:ea typeface="Arial"/>
                <a:cs typeface="Arial"/>
                <a:sym typeface="Arial"/>
              </a:defRPr>
            </a:pPr>
            <a:r>
              <a:t>Building on local knowledge and practices (i.e., capitalising on local strengths), when it is relevant to do so, can decrease dependency on external aid. Local people provide continuity and can monitor the actions taken. </a:t>
            </a:r>
          </a:p>
        </p:txBody>
      </p:sp>
    </p:spTree>
  </p:cSld>
  <p:clrMapOvr>
    <a:masterClrMapping/>
  </p:clrMapOvr>
  <p:transition spd="med"/>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 name="Social View"/>
          <p:cNvSpPr txBox="1">
            <a:spLocks noGrp="1"/>
          </p:cNvSpPr>
          <p:nvPr>
            <p:ph type="title"/>
          </p:nvPr>
        </p:nvSpPr>
        <p:spPr>
          <a:xfrm>
            <a:off x="952500" y="254000"/>
            <a:ext cx="11099800" cy="1359412"/>
          </a:xfrm>
          <a:prstGeom prst="rect">
            <a:avLst/>
          </a:prstGeom>
        </p:spPr>
        <p:txBody>
          <a:bodyPr/>
          <a:lstStyle/>
          <a:p>
            <a:r>
              <a:t>Social View</a:t>
            </a:r>
          </a:p>
        </p:txBody>
      </p:sp>
      <p:sp>
        <p:nvSpPr>
          <p:cNvPr id="141" name="Taking local knowledge and practices into account promotes mutual trust, acceptability, common understanding, and the community’s sense of ownership and self-confidence.…"/>
          <p:cNvSpPr txBox="1">
            <a:spLocks noGrp="1"/>
          </p:cNvSpPr>
          <p:nvPr>
            <p:ph type="body" idx="1"/>
          </p:nvPr>
        </p:nvSpPr>
        <p:spPr>
          <a:xfrm>
            <a:off x="753036" y="1398494"/>
            <a:ext cx="11299266" cy="8175811"/>
          </a:xfrm>
          <a:prstGeom prst="rect">
            <a:avLst/>
          </a:prstGeom>
        </p:spPr>
        <p:txBody>
          <a:bodyPr>
            <a:normAutofit/>
          </a:bodyPr>
          <a:lstStyle/>
          <a:p>
            <a:pPr marL="203733" indent="-203733" defTabSz="457200">
              <a:lnSpc>
                <a:spcPts val="4100"/>
              </a:lnSpc>
              <a:spcBef>
                <a:spcPts val="1200"/>
              </a:spcBef>
              <a:defRPr sz="2066">
                <a:solidFill>
                  <a:srgbClr val="231F20"/>
                </a:solidFill>
                <a:latin typeface="Arial"/>
                <a:ea typeface="Arial"/>
                <a:cs typeface="Arial"/>
                <a:sym typeface="Arial"/>
              </a:defRPr>
            </a:pPr>
            <a:r>
              <a:rPr sz="1800" dirty="0"/>
              <a:t>Taking local knowledge and practices into account promotes mutual trust, acceptability, common understanding, and the community’s sense of ownership and self-confidence. </a:t>
            </a:r>
            <a:endParaRPr sz="1800" dirty="0">
              <a:solidFill>
                <a:srgbClr val="000000"/>
              </a:solidFill>
            </a:endParaRPr>
          </a:p>
          <a:p>
            <a:pPr marL="203733" indent="-203733" defTabSz="457200">
              <a:lnSpc>
                <a:spcPts val="4100"/>
              </a:lnSpc>
              <a:spcBef>
                <a:spcPts val="1200"/>
              </a:spcBef>
              <a:defRPr sz="2066">
                <a:solidFill>
                  <a:srgbClr val="231F20"/>
                </a:solidFill>
                <a:latin typeface="Arial"/>
                <a:ea typeface="Arial"/>
                <a:cs typeface="Arial"/>
                <a:sym typeface="Arial"/>
              </a:defRPr>
            </a:pPr>
            <a:r>
              <a:rPr sz="1800" dirty="0"/>
              <a:t>Understanding local knowledge, practices, and contexts helps development and research </a:t>
            </a:r>
            <a:r>
              <a:rPr sz="1800" dirty="0" err="1"/>
              <a:t>organisations</a:t>
            </a:r>
            <a:r>
              <a:rPr sz="1800" dirty="0"/>
              <a:t> to tailor their project activities and communication strategies to local partners’ needs. </a:t>
            </a:r>
            <a:endParaRPr sz="1800" dirty="0">
              <a:solidFill>
                <a:srgbClr val="000000"/>
              </a:solidFill>
            </a:endParaRPr>
          </a:p>
          <a:p>
            <a:pPr marL="203733" indent="-203733" defTabSz="457200">
              <a:lnSpc>
                <a:spcPts val="4100"/>
              </a:lnSpc>
              <a:spcBef>
                <a:spcPts val="1200"/>
              </a:spcBef>
              <a:defRPr sz="2066">
                <a:solidFill>
                  <a:srgbClr val="231F20"/>
                </a:solidFill>
                <a:latin typeface="Arial"/>
                <a:ea typeface="Arial"/>
                <a:cs typeface="Arial"/>
                <a:sym typeface="Arial"/>
              </a:defRPr>
            </a:pPr>
            <a:r>
              <a:rPr sz="1800" dirty="0"/>
              <a:t>It also enables development research </a:t>
            </a:r>
            <a:r>
              <a:rPr sz="1800" dirty="0" err="1"/>
              <a:t>organisations</a:t>
            </a:r>
            <a:r>
              <a:rPr sz="1800" dirty="0"/>
              <a:t> to act as intermediaries in translating messages from government level to communities in a way that is understandable and credible. </a:t>
            </a:r>
            <a:endParaRPr sz="1800" dirty="0">
              <a:solidFill>
                <a:srgbClr val="000000"/>
              </a:solidFill>
            </a:endParaRPr>
          </a:p>
          <a:p>
            <a:pPr marL="203733" indent="-203733" defTabSz="457200">
              <a:lnSpc>
                <a:spcPts val="4100"/>
              </a:lnSpc>
              <a:spcBef>
                <a:spcPts val="1200"/>
              </a:spcBef>
              <a:defRPr sz="2066">
                <a:solidFill>
                  <a:srgbClr val="231F20"/>
                </a:solidFill>
                <a:latin typeface="Arial"/>
                <a:ea typeface="Arial"/>
                <a:cs typeface="Arial"/>
                <a:sym typeface="Arial"/>
              </a:defRPr>
            </a:pPr>
            <a:r>
              <a:rPr sz="1800" dirty="0"/>
              <a:t>For example, a meteorological agency might release the following message to communities: “the river is going to rise by one to two </a:t>
            </a:r>
            <a:r>
              <a:rPr sz="1800" dirty="0" err="1"/>
              <a:t>metres</a:t>
            </a:r>
            <a:r>
              <a:rPr sz="1800" dirty="0"/>
              <a:t> in the next 24 hours.” But is it enough? What does it mean to the locals? Government agencies often release information that is not understood at local level </a:t>
            </a:r>
            <a:endParaRPr sz="1800" dirty="0">
              <a:solidFill>
                <a:srgbClr val="000000"/>
              </a:solidFill>
            </a:endParaRPr>
          </a:p>
          <a:p>
            <a:pPr marL="203733" indent="-203733" defTabSz="457200">
              <a:lnSpc>
                <a:spcPts val="4100"/>
              </a:lnSpc>
              <a:spcBef>
                <a:spcPts val="1200"/>
              </a:spcBef>
              <a:defRPr sz="2066">
                <a:solidFill>
                  <a:srgbClr val="231F20"/>
                </a:solidFill>
                <a:latin typeface="Arial"/>
                <a:ea typeface="Arial"/>
                <a:cs typeface="Arial"/>
                <a:sym typeface="Arial"/>
              </a:defRPr>
            </a:pPr>
            <a:r>
              <a:rPr sz="1800" dirty="0">
                <a:solidFill>
                  <a:srgbClr val="000000"/>
                </a:solidFill>
              </a:rPr>
              <a:t>I</a:t>
            </a:r>
            <a:r>
              <a:rPr sz="1800" dirty="0"/>
              <a:t>n the </a:t>
            </a:r>
            <a:r>
              <a:rPr sz="1800" dirty="0" err="1"/>
              <a:t>Ambae</a:t>
            </a:r>
            <a:r>
              <a:rPr sz="1800" dirty="0"/>
              <a:t> Island, Vanuatu, describe how depictions of volcanic hazard on a map could not be understood locally, because the community had a different perception of the landscape from that of the mapmakers. </a:t>
            </a:r>
            <a:endParaRPr sz="1800" dirty="0">
              <a:solidFill>
                <a:srgbClr val="000000"/>
              </a:solidFill>
            </a:endParaRPr>
          </a:p>
          <a:p>
            <a:pPr marL="203733" indent="-203733" defTabSz="457200">
              <a:lnSpc>
                <a:spcPts val="4100"/>
              </a:lnSpc>
              <a:spcBef>
                <a:spcPts val="1200"/>
              </a:spcBef>
              <a:defRPr sz="2066">
                <a:solidFill>
                  <a:srgbClr val="231F20"/>
                </a:solidFill>
                <a:latin typeface="Arial"/>
                <a:ea typeface="Arial"/>
                <a:cs typeface="Arial"/>
                <a:sym typeface="Arial"/>
              </a:defRPr>
            </a:pPr>
            <a:r>
              <a:rPr sz="1800" dirty="0"/>
              <a:t>Hence, communication tools for disaster preparedness, such as official warning messages or hazard maps, need to incorporate local references. </a:t>
            </a:r>
            <a:endParaRPr dirty="0"/>
          </a:p>
        </p:txBody>
      </p:sp>
    </p:spTree>
  </p:cSld>
  <p:clrMapOvr>
    <a:masterClrMapping/>
  </p:clrMapOvr>
  <p:transition spd="med"/>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 name="Knowledge Types"/>
          <p:cNvSpPr txBox="1">
            <a:spLocks noGrp="1"/>
          </p:cNvSpPr>
          <p:nvPr>
            <p:ph type="title"/>
          </p:nvPr>
        </p:nvSpPr>
        <p:spPr>
          <a:xfrm>
            <a:off x="952499" y="41829"/>
            <a:ext cx="11099801" cy="1353173"/>
          </a:xfrm>
          <a:prstGeom prst="rect">
            <a:avLst/>
          </a:prstGeom>
        </p:spPr>
        <p:txBody>
          <a:bodyPr/>
          <a:lstStyle/>
          <a:p>
            <a:r>
              <a:t>Knowledge Types</a:t>
            </a:r>
          </a:p>
        </p:txBody>
      </p:sp>
      <p:sp>
        <p:nvSpPr>
          <p:cNvPr id="144" name="Aside from local, technical knowledge, there are other types of knowledge such as environmental and agricultural knowledge, sociocultural knowledge, and historical knowledge. This local, non-structural knowledge is not easily identified by outsiders, because it is closely embedded in people’s livelihoods and worldviews.…"/>
          <p:cNvSpPr txBox="1"/>
          <p:nvPr/>
        </p:nvSpPr>
        <p:spPr>
          <a:xfrm>
            <a:off x="1" y="1443375"/>
            <a:ext cx="12855388" cy="8848576"/>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p>
            <a:pPr algn="l" defTabSz="457200">
              <a:lnSpc>
                <a:spcPts val="4000"/>
              </a:lnSpc>
              <a:spcBef>
                <a:spcPts val="1200"/>
              </a:spcBef>
              <a:defRPr sz="1966" b="0">
                <a:solidFill>
                  <a:srgbClr val="231F20"/>
                </a:solidFill>
                <a:latin typeface="Arial"/>
                <a:ea typeface="Arial"/>
                <a:cs typeface="Arial"/>
                <a:sym typeface="Arial"/>
              </a:defRPr>
            </a:pPr>
            <a:r>
              <a:rPr dirty="0" smtClean="0"/>
              <a:t>Aside </a:t>
            </a:r>
            <a:r>
              <a:rPr dirty="0"/>
              <a:t>from local, technical knowledge, there are other types of knowledge such as environmental and agricultural knowledge, sociocultural knowledge, and historical knowledge. This local, non-structural knowledge is not easily identified by outsiders, because it is closely embedded in people’s livelihoods and worldviews. </a:t>
            </a:r>
          </a:p>
          <a:p>
            <a:pPr algn="l" defTabSz="457200">
              <a:lnSpc>
                <a:spcPts val="4000"/>
              </a:lnSpc>
              <a:spcBef>
                <a:spcPts val="1200"/>
              </a:spcBef>
              <a:defRPr sz="1966" b="0">
                <a:solidFill>
                  <a:srgbClr val="231F20"/>
                </a:solidFill>
                <a:latin typeface="Arial"/>
                <a:ea typeface="Arial"/>
                <a:cs typeface="Arial"/>
                <a:sym typeface="Arial"/>
              </a:defRPr>
            </a:pPr>
            <a:r>
              <a:rPr b="1" dirty="0" smtClean="0"/>
              <a:t>Environmental </a:t>
            </a:r>
            <a:r>
              <a:rPr b="1" dirty="0"/>
              <a:t>and agricultural knowledge </a:t>
            </a:r>
            <a:r>
              <a:rPr dirty="0"/>
              <a:t>or ecological knowledge is the most intensively studied  and refers to local knowledge of natural resources .  Studies have highlighted the richness of local environmental knowledge (e.g., soil classification, land-use categories, and weather patterns) and have shown how local methods, such as agroforestry and </a:t>
            </a:r>
            <a:r>
              <a:rPr dirty="0" err="1"/>
              <a:t>polyculture</a:t>
            </a:r>
            <a:r>
              <a:rPr dirty="0"/>
              <a:t>, contribute to conservation of ecological diversity.</a:t>
            </a:r>
            <a:endParaRPr baseline="25423" dirty="0"/>
          </a:p>
          <a:p>
            <a:pPr algn="l" defTabSz="457200">
              <a:lnSpc>
                <a:spcPts val="4000"/>
              </a:lnSpc>
              <a:spcBef>
                <a:spcPts val="1200"/>
              </a:spcBef>
              <a:defRPr sz="1966" b="0">
                <a:solidFill>
                  <a:srgbClr val="231F20"/>
                </a:solidFill>
                <a:latin typeface="Arial"/>
                <a:ea typeface="Arial"/>
                <a:cs typeface="Arial"/>
                <a:sym typeface="Arial"/>
              </a:defRPr>
            </a:pPr>
            <a:r>
              <a:rPr b="1" dirty="0" smtClean="0"/>
              <a:t>Sociocultural </a:t>
            </a:r>
            <a:r>
              <a:rPr b="1" dirty="0"/>
              <a:t>and historical knowledge </a:t>
            </a:r>
            <a:r>
              <a:rPr dirty="0"/>
              <a:t>is often ignored by studies of natural disasters, despite its importance . Sociocultural knowledge includes knowledge related to the sociocultural environment in its broadest sense, viz., social, political, economic, and spiritual aspects of life . According to Ellis and West (2000, p 13), it can be argued that local knowledge is embedded within both the historic understanding of (natural hazards and disasters) and current actions and events. Local history about social relations is important because it can influence </a:t>
            </a:r>
            <a:r>
              <a:rPr dirty="0">
                <a:solidFill>
                  <a:srgbClr val="000000"/>
                </a:solidFill>
              </a:rPr>
              <a:t>the</a:t>
            </a:r>
            <a:r>
              <a:rPr dirty="0"/>
              <a:t> way people perceive and respond to natural hazards. </a:t>
            </a:r>
          </a:p>
          <a:p>
            <a:pPr algn="l" defTabSz="457200">
              <a:lnSpc>
                <a:spcPts val="4000"/>
              </a:lnSpc>
              <a:spcBef>
                <a:spcPts val="1200"/>
              </a:spcBef>
              <a:defRPr sz="1966" b="0">
                <a:solidFill>
                  <a:srgbClr val="231F20"/>
                </a:solidFill>
                <a:latin typeface="Arial"/>
                <a:ea typeface="Arial"/>
                <a:cs typeface="Arial"/>
                <a:sym typeface="Arial"/>
              </a:defRPr>
            </a:pPr>
            <a:r>
              <a:rPr b="1" dirty="0" smtClean="0"/>
              <a:t>Knowledge </a:t>
            </a:r>
            <a:r>
              <a:rPr b="1" dirty="0"/>
              <a:t>about development projects </a:t>
            </a:r>
            <a:r>
              <a:rPr dirty="0"/>
              <a:t>refers to people’s beliefs about the outside world (the regional, state, and international actors likely to intervene in disaster responses) which affects how they respond to interventions. </a:t>
            </a:r>
            <a:endParaRPr dirty="0">
              <a:solidFill>
                <a:srgbClr val="000000"/>
              </a:solidFill>
            </a:endParaRPr>
          </a:p>
          <a:p>
            <a:pPr algn="l" defTabSz="457200">
              <a:lnSpc>
                <a:spcPts val="3400"/>
              </a:lnSpc>
              <a:spcBef>
                <a:spcPts val="1200"/>
              </a:spcBef>
              <a:defRPr sz="1466" b="0">
                <a:solidFill>
                  <a:srgbClr val="231F20"/>
                </a:solidFill>
                <a:latin typeface="Times"/>
                <a:ea typeface="Times"/>
                <a:cs typeface="Times"/>
                <a:sym typeface="Times"/>
              </a:defRPr>
            </a:pPr>
            <a:endParaRPr dirty="0">
              <a:solidFill>
                <a:srgbClr val="000000"/>
              </a:solidFill>
            </a:endParaRPr>
          </a:p>
        </p:txBody>
      </p:sp>
    </p:spTree>
  </p:cSld>
  <p:clrMapOvr>
    <a:masterClrMapping/>
  </p:clrMapOvr>
  <p:transition spd="med"/>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What Influences Local Knowledge?"/>
          <p:cNvSpPr txBox="1">
            <a:spLocks noGrp="1"/>
          </p:cNvSpPr>
          <p:nvPr>
            <p:ph type="title"/>
          </p:nvPr>
        </p:nvSpPr>
        <p:spPr>
          <a:xfrm>
            <a:off x="1376840" y="0"/>
            <a:ext cx="11099801" cy="1380565"/>
          </a:xfrm>
          <a:prstGeom prst="rect">
            <a:avLst/>
          </a:prstGeom>
        </p:spPr>
        <p:txBody>
          <a:bodyPr>
            <a:normAutofit fontScale="90000"/>
          </a:bodyPr>
          <a:lstStyle>
            <a:lvl1pPr algn="l" defTabSz="457200">
              <a:lnSpc>
                <a:spcPts val="11200"/>
              </a:lnSpc>
              <a:spcBef>
                <a:spcPts val="1200"/>
              </a:spcBef>
              <a:defRPr sz="4800" b="1">
                <a:latin typeface="Arial"/>
                <a:ea typeface="Arial"/>
                <a:cs typeface="Arial"/>
                <a:sym typeface="Arial"/>
              </a:defRPr>
            </a:lvl1pPr>
          </a:lstStyle>
          <a:p>
            <a:r>
              <a:rPr dirty="0"/>
              <a:t>What Influences Local Knowledge? </a:t>
            </a:r>
            <a:endParaRPr sz="1200" b="0" dirty="0"/>
          </a:p>
        </p:txBody>
      </p:sp>
      <p:sp>
        <p:nvSpPr>
          <p:cNvPr id="147" name="Many external and internal barriers exist that have prevented local knowledge and practices from being exercised in mainstream institutions working on disaster management.…"/>
          <p:cNvSpPr txBox="1">
            <a:spLocks noGrp="1"/>
          </p:cNvSpPr>
          <p:nvPr>
            <p:ph type="body" idx="1"/>
          </p:nvPr>
        </p:nvSpPr>
        <p:spPr>
          <a:xfrm>
            <a:off x="952500" y="1841963"/>
            <a:ext cx="11099801" cy="8164979"/>
          </a:xfrm>
          <a:prstGeom prst="rect">
            <a:avLst/>
          </a:prstGeom>
        </p:spPr>
        <p:txBody>
          <a:bodyPr/>
          <a:lstStyle/>
          <a:p>
            <a:pPr marL="255499" indent="-255499" defTabSz="406908">
              <a:spcBef>
                <a:spcPts val="1000"/>
              </a:spcBef>
              <a:defRPr sz="1928">
                <a:solidFill>
                  <a:srgbClr val="231F20"/>
                </a:solidFill>
                <a:latin typeface="Arial"/>
                <a:ea typeface="Arial"/>
                <a:cs typeface="Arial"/>
                <a:sym typeface="Arial"/>
              </a:defRPr>
            </a:pPr>
            <a:r>
              <a:rPr dirty="0"/>
              <a:t>Many external and internal barriers exist that have prevented local knowledge and practices from being exercised in mainstream institutions working on disaster management.</a:t>
            </a:r>
          </a:p>
          <a:p>
            <a:pPr marL="255499" indent="-255499" defTabSz="406908">
              <a:spcBef>
                <a:spcPts val="1000"/>
              </a:spcBef>
              <a:defRPr sz="1928">
                <a:solidFill>
                  <a:srgbClr val="231F20"/>
                </a:solidFill>
                <a:latin typeface="Arial"/>
                <a:ea typeface="Arial"/>
                <a:cs typeface="Arial"/>
                <a:sym typeface="Arial"/>
              </a:defRPr>
            </a:pPr>
            <a:r>
              <a:rPr dirty="0"/>
              <a:t>Until today, natural hazards and disasters are mainly conceived as an issue for national </a:t>
            </a:r>
            <a:r>
              <a:rPr dirty="0" err="1"/>
              <a:t>defence</a:t>
            </a:r>
            <a:r>
              <a:rPr dirty="0"/>
              <a:t> and security, contributing to a failure to </a:t>
            </a:r>
            <a:r>
              <a:rPr dirty="0" err="1"/>
              <a:t>decentralise</a:t>
            </a:r>
            <a:r>
              <a:rPr dirty="0"/>
              <a:t> power in this sector. </a:t>
            </a:r>
            <a:endParaRPr dirty="0">
              <a:solidFill>
                <a:srgbClr val="000000"/>
              </a:solidFill>
            </a:endParaRPr>
          </a:p>
          <a:p>
            <a:pPr marL="255499" indent="-255499" defTabSz="406908">
              <a:spcBef>
                <a:spcPts val="1000"/>
              </a:spcBef>
              <a:defRPr sz="1928">
                <a:solidFill>
                  <a:srgbClr val="231F20"/>
                </a:solidFill>
                <a:latin typeface="Arial"/>
                <a:ea typeface="Arial"/>
                <a:cs typeface="Arial"/>
                <a:sym typeface="Arial"/>
              </a:defRPr>
            </a:pPr>
            <a:r>
              <a:rPr dirty="0"/>
              <a:t>Another barrier to the use of local knowledge in disaster management is based on the nature of local knowledge itself (dynamic, invisible, complex, diverse, and context-specific in both time and space), which makes it a challenge to identify, understand, and use it. </a:t>
            </a:r>
          </a:p>
          <a:p>
            <a:pPr marL="0" indent="0" defTabSz="406908">
              <a:spcBef>
                <a:spcPts val="1000"/>
              </a:spcBef>
              <a:buSzTx/>
              <a:buNone/>
              <a:defRPr sz="1928" b="1" u="sng">
                <a:latin typeface="Arial"/>
                <a:ea typeface="Arial"/>
                <a:cs typeface="Arial"/>
                <a:sym typeface="Arial"/>
              </a:defRPr>
            </a:pPr>
            <a:r>
              <a:rPr dirty="0"/>
              <a:t>Power relations :</a:t>
            </a:r>
          </a:p>
          <a:p>
            <a:pPr marL="267861" indent="-267861" defTabSz="406908">
              <a:spcBef>
                <a:spcPts val="1000"/>
              </a:spcBef>
              <a:defRPr sz="1928">
                <a:solidFill>
                  <a:srgbClr val="231F20"/>
                </a:solidFill>
                <a:latin typeface="Arial"/>
                <a:ea typeface="Arial"/>
                <a:cs typeface="Arial"/>
                <a:sym typeface="Arial"/>
              </a:defRPr>
            </a:pPr>
            <a:r>
              <a:rPr dirty="0"/>
              <a:t>Power relations refer to the exercise of control over resources, decision-making processes, knowledge creation, transmission, interpretation, and validation. </a:t>
            </a:r>
            <a:endParaRPr dirty="0">
              <a:solidFill>
                <a:srgbClr val="000000"/>
              </a:solidFill>
            </a:endParaRPr>
          </a:p>
          <a:p>
            <a:pPr marL="267861" indent="-267861" defTabSz="406908">
              <a:spcBef>
                <a:spcPts val="1000"/>
              </a:spcBef>
              <a:defRPr sz="1928">
                <a:solidFill>
                  <a:srgbClr val="231F20"/>
                </a:solidFill>
                <a:latin typeface="Arial"/>
                <a:ea typeface="Arial"/>
                <a:cs typeface="Arial"/>
                <a:sym typeface="Arial"/>
              </a:defRPr>
            </a:pPr>
            <a:r>
              <a:rPr dirty="0"/>
              <a:t>Power relations partly explain why local knowledge has been ignored by the mainstream literature on disasters and institutions charged with disaster management and especially disaster preparedness. </a:t>
            </a:r>
            <a:endParaRPr dirty="0">
              <a:solidFill>
                <a:srgbClr val="000000"/>
              </a:solidFill>
            </a:endParaRPr>
          </a:p>
          <a:p>
            <a:pPr marL="267861" indent="-267861" defTabSz="406908">
              <a:spcBef>
                <a:spcPts val="1000"/>
              </a:spcBef>
              <a:defRPr sz="1928">
                <a:solidFill>
                  <a:srgbClr val="231F20"/>
                </a:solidFill>
                <a:latin typeface="Arial"/>
                <a:ea typeface="Arial"/>
                <a:cs typeface="Arial"/>
                <a:sym typeface="Arial"/>
              </a:defRPr>
            </a:pPr>
            <a:r>
              <a:rPr dirty="0"/>
              <a:t>The nature of control depends upon diverse factors (e.g., sociocultural, economic, political, and ecological), takes various forms (e.g., direct and indirect, formal and informal, discursive and non discursive, and symbolic), and has various degrees of influence throughout time and space (e.g., local and extra-local power relationships). </a:t>
            </a:r>
            <a:endParaRPr dirty="0">
              <a:solidFill>
                <a:srgbClr val="000000"/>
              </a:solidFill>
            </a:endParaRPr>
          </a:p>
          <a:p>
            <a:pPr marL="0" indent="0" defTabSz="406908">
              <a:lnSpc>
                <a:spcPts val="3000"/>
              </a:lnSpc>
              <a:spcBef>
                <a:spcPts val="1000"/>
              </a:spcBef>
              <a:buSzTx/>
              <a:buNone/>
              <a:defRPr sz="1305">
                <a:solidFill>
                  <a:srgbClr val="231F20"/>
                </a:solidFill>
                <a:latin typeface="Times"/>
                <a:ea typeface="Times"/>
                <a:cs typeface="Times"/>
                <a:sym typeface="Times"/>
              </a:defRPr>
            </a:pPr>
            <a:endParaRPr sz="1068" dirty="0"/>
          </a:p>
          <a:p>
            <a:pPr marL="296703" indent="-296703" defTabSz="406908">
              <a:lnSpc>
                <a:spcPts val="5000"/>
              </a:lnSpc>
              <a:spcBef>
                <a:spcPts val="1000"/>
              </a:spcBef>
              <a:defRPr sz="2136" b="1">
                <a:solidFill>
                  <a:srgbClr val="892E1D"/>
                </a:solidFill>
                <a:latin typeface="Times"/>
                <a:ea typeface="Times"/>
                <a:cs typeface="Times"/>
                <a:sym typeface="Times"/>
              </a:defRPr>
            </a:pPr>
            <a:endParaRPr dirty="0">
              <a:solidFill>
                <a:srgbClr val="000000"/>
              </a:solidFill>
            </a:endParaRPr>
          </a:p>
          <a:p>
            <a:pPr marL="0" indent="0" defTabSz="406908">
              <a:lnSpc>
                <a:spcPts val="3000"/>
              </a:lnSpc>
              <a:spcBef>
                <a:spcPts val="1000"/>
              </a:spcBef>
              <a:buSzTx/>
              <a:buNone/>
              <a:defRPr sz="1305">
                <a:solidFill>
                  <a:srgbClr val="231F20"/>
                </a:solidFill>
                <a:latin typeface="Times"/>
                <a:ea typeface="Times"/>
                <a:cs typeface="Times"/>
                <a:sym typeface="Times"/>
              </a:defRPr>
            </a:pPr>
            <a:endParaRPr sz="1068" dirty="0">
              <a:solidFill>
                <a:srgbClr val="000000"/>
              </a:solidFill>
            </a:endParaRPr>
          </a:p>
          <a:p>
            <a:pPr marL="0" indent="0" defTabSz="406908">
              <a:lnSpc>
                <a:spcPts val="8700"/>
              </a:lnSpc>
              <a:spcBef>
                <a:spcPts val="1000"/>
              </a:spcBef>
              <a:buSzTx/>
              <a:buNone/>
              <a:defRPr sz="1839">
                <a:solidFill>
                  <a:srgbClr val="231F20"/>
                </a:solidFill>
                <a:latin typeface="Times"/>
                <a:ea typeface="Times"/>
                <a:cs typeface="Times"/>
                <a:sym typeface="Times"/>
              </a:defRPr>
            </a:pPr>
            <a:endParaRPr sz="1068" dirty="0">
              <a:solidFill>
                <a:srgbClr val="000000"/>
              </a:solidFill>
            </a:endParaRPr>
          </a:p>
        </p:txBody>
      </p:sp>
    </p:spTree>
  </p:cSld>
  <p:clrMapOvr>
    <a:masterClrMapping/>
  </p:clrMapOvr>
  <p:transition spd="med"/>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 name="Good Practices and Lessons Learned from Experiences in the Asia-Pacific Region"/>
          <p:cNvSpPr txBox="1">
            <a:spLocks noGrp="1"/>
          </p:cNvSpPr>
          <p:nvPr>
            <p:ph type="title"/>
          </p:nvPr>
        </p:nvSpPr>
        <p:spPr>
          <a:xfrm>
            <a:off x="715368" y="491131"/>
            <a:ext cx="11099801" cy="2159001"/>
          </a:xfrm>
          <a:prstGeom prst="rect">
            <a:avLst/>
          </a:prstGeom>
        </p:spPr>
        <p:txBody>
          <a:bodyPr/>
          <a:lstStyle>
            <a:lvl1pPr algn="l" defTabSz="457200">
              <a:lnSpc>
                <a:spcPts val="6300"/>
              </a:lnSpc>
              <a:spcBef>
                <a:spcPts val="1200"/>
              </a:spcBef>
              <a:defRPr sz="2666" b="1">
                <a:latin typeface="Arial Narrow"/>
                <a:ea typeface="Arial Narrow"/>
                <a:cs typeface="Arial Narrow"/>
                <a:sym typeface="Arial Narrow"/>
              </a:defRPr>
            </a:lvl1pPr>
          </a:lstStyle>
          <a:p>
            <a:r>
              <a:t>Good Practices and Lessons Learned from Experiences in the Asia-Pacific Region </a:t>
            </a:r>
            <a:endParaRPr sz="1200">
              <a:latin typeface="Times"/>
              <a:ea typeface="Times"/>
              <a:cs typeface="Times"/>
              <a:sym typeface="Times"/>
            </a:endParaRPr>
          </a:p>
        </p:txBody>
      </p:sp>
      <p:sp>
        <p:nvSpPr>
          <p:cNvPr id="150" name="According to the Internetonal Strategy pf disaster reduction,Development research tells us that the success and the sustainability of interventions at the community level depend, among a number of factors, on the availability of relevant local culture, knowledge and indigenous practices that can combine with new ideas to generate innovation.…"/>
          <p:cNvSpPr txBox="1">
            <a:spLocks noGrp="1"/>
          </p:cNvSpPr>
          <p:nvPr>
            <p:ph type="body" idx="1"/>
          </p:nvPr>
        </p:nvSpPr>
        <p:spPr>
          <a:prstGeom prst="rect">
            <a:avLst/>
          </a:prstGeom>
        </p:spPr>
        <p:txBody>
          <a:bodyPr/>
          <a:lstStyle/>
          <a:p>
            <a:pPr marL="213915" indent="-213915" defTabSz="449833">
              <a:spcBef>
                <a:spcPts val="3200"/>
              </a:spcBef>
              <a:defRPr sz="1693">
                <a:latin typeface="Arial"/>
                <a:ea typeface="Arial"/>
                <a:cs typeface="Arial"/>
                <a:sym typeface="Arial"/>
              </a:defRPr>
            </a:pPr>
            <a:r>
              <a:t>According to the Internetonal Strategy pf disaster reduction,Development research tells us that the success and the sustainability of interventions at the community level depend, among a number of factors, on the availability of relevant local culture, knowledge and indigenous practices that can combine with new ideas to generate innovation. </a:t>
            </a:r>
          </a:p>
          <a:p>
            <a:pPr marL="213915" indent="-213915" defTabSz="352043">
              <a:spcBef>
                <a:spcPts val="900"/>
              </a:spcBef>
              <a:defRPr sz="1693">
                <a:latin typeface="Arial"/>
                <a:ea typeface="Arial"/>
                <a:cs typeface="Arial"/>
                <a:sym typeface="Arial"/>
              </a:defRPr>
            </a:pPr>
            <a:r>
              <a:t>The importance of indigenous knowledge contributes not only to the success of intervention,</a:t>
            </a:r>
            <a:br/>
            <a:r>
              <a:t>but more importantly to its sustainability in the longer term</a:t>
            </a:r>
            <a:br/>
            <a:endParaRPr/>
          </a:p>
          <a:p>
            <a:pPr marL="213915" indent="-213915" defTabSz="352043">
              <a:spcBef>
                <a:spcPts val="900"/>
              </a:spcBef>
              <a:defRPr sz="1693">
                <a:latin typeface="Arial"/>
                <a:ea typeface="Arial"/>
                <a:cs typeface="Arial"/>
                <a:sym typeface="Arial"/>
              </a:defRPr>
            </a:pPr>
            <a:r>
              <a:t>Considering the participation and integration of these communities in all disaster-related processes as a necessary means for pursuing the Hyogo Framework for Action highlights the importance of indigenous knowledge in assisting to mainstream disaster risk reduction policies and practice. </a:t>
            </a:r>
          </a:p>
          <a:p>
            <a:pPr marL="213915" indent="-213915" defTabSz="352043">
              <a:spcBef>
                <a:spcPts val="900"/>
              </a:spcBef>
              <a:defRPr sz="1693">
                <a:latin typeface="Arial"/>
                <a:ea typeface="Arial"/>
                <a:cs typeface="Arial"/>
                <a:sym typeface="Arial"/>
              </a:defRPr>
            </a:pPr>
            <a:r>
              <a:t>Even before we came up with high technology based early warning systems,</a:t>
            </a:r>
            <a:br/>
            <a:r>
              <a:t>or standard operating procedures for response, numerous local communities worldwide have prepared, operated, acted, and responded to natural disasters using indigenous methods passed on from one generation to the next. </a:t>
            </a:r>
          </a:p>
          <a:p>
            <a:pPr marL="213915" indent="-213915" defTabSz="352043">
              <a:spcBef>
                <a:spcPts val="900"/>
              </a:spcBef>
              <a:defRPr sz="1693">
                <a:latin typeface="Arial"/>
                <a:ea typeface="Arial"/>
                <a:cs typeface="Arial"/>
                <a:sym typeface="Arial"/>
              </a:defRPr>
            </a:pPr>
            <a:r>
              <a:t>The United Nations already considers indigenous knowledge within Priority 3 of the Hyogo Framework for Action, which focuses on education and knowledge. </a:t>
            </a:r>
          </a:p>
          <a:p>
            <a:pPr marL="213915" indent="-213915" defTabSz="352043">
              <a:spcBef>
                <a:spcPts val="900"/>
              </a:spcBef>
              <a:defRPr sz="1693">
                <a:latin typeface="Arial"/>
                <a:ea typeface="Arial"/>
                <a:cs typeface="Arial"/>
                <a:sym typeface="Arial"/>
              </a:defRPr>
            </a:pPr>
            <a:r>
              <a:t>One of the key activities identified under this priority action focuses on the importance of information management and exchange, and highlights the use of “relevant traditional and indigenous knowledge and cultural heritage” to be shared with and adapted to different target audiences. </a:t>
            </a:r>
          </a:p>
          <a:p>
            <a:pPr marL="213915" indent="-213915" defTabSz="352043">
              <a:spcBef>
                <a:spcPts val="900"/>
              </a:spcBef>
              <a:defRPr sz="1693">
                <a:latin typeface="Arial"/>
                <a:ea typeface="Arial"/>
                <a:cs typeface="Arial"/>
                <a:sym typeface="Arial"/>
              </a:defRPr>
            </a:pPr>
            <a:r>
              <a:t>In order to fulfill this objective, we all need to understand, acknowledge and respect indigenous knowledge as a valuable source of information and as a key contributor to reducing risk in many parts of the world. </a:t>
            </a:r>
          </a:p>
        </p:txBody>
      </p:sp>
    </p:spTree>
  </p:cSld>
  <p:clrMapOvr>
    <a:masterClrMapping/>
  </p:clrMapOvr>
  <p:transition spd="med"/>
</p:sld>
</file>

<file path=ppt/theme/theme1.xml><?xml version="1.0" encoding="utf-8"?>
<a:theme xmlns:a="http://schemas.openxmlformats.org/drawingml/2006/main"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20</TotalTime>
  <Words>2646</Words>
  <Application>Microsoft Office PowerPoint</Application>
  <PresentationFormat>Custom</PresentationFormat>
  <Paragraphs>130</Paragraphs>
  <Slides>21</Slides>
  <Notes>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21</vt:i4>
      </vt:variant>
    </vt:vector>
  </HeadingPairs>
  <TitlesOfParts>
    <vt:vector size="33" baseType="lpstr">
      <vt:lpstr>Arial</vt:lpstr>
      <vt:lpstr>Arial Black</vt:lpstr>
      <vt:lpstr>Arial Narrow</vt:lpstr>
      <vt:lpstr>Georgia</vt:lpstr>
      <vt:lpstr>Helvetica Light</vt:lpstr>
      <vt:lpstr>Helvetica Neue</vt:lpstr>
      <vt:lpstr>Helvetica Neue Light</vt:lpstr>
      <vt:lpstr>Helvetica Neue Medium</vt:lpstr>
      <vt:lpstr>Helvetica Neue Thin</vt:lpstr>
      <vt:lpstr>Times</vt:lpstr>
      <vt:lpstr>Verdana</vt:lpstr>
      <vt:lpstr>White</vt:lpstr>
      <vt:lpstr>Relevance of Indigenous knowledge, Appropriate technologies and local resources</vt:lpstr>
      <vt:lpstr>Indigenous Knowledge</vt:lpstr>
      <vt:lpstr>Example:Chennai Floods</vt:lpstr>
      <vt:lpstr>        Why Local Knowledge is Important? </vt:lpstr>
      <vt:lpstr>Financial View</vt:lpstr>
      <vt:lpstr>Social View</vt:lpstr>
      <vt:lpstr>Knowledge Types</vt:lpstr>
      <vt:lpstr>What Influences Local Knowledge? </vt:lpstr>
      <vt:lpstr>Good Practices and Lessons Learned from Experiences in the Asia-Pacific Region </vt:lpstr>
      <vt:lpstr>Karez Technology for Drought Disaster Reduction in Turpan, Xinjiang, Northwestern China  </vt:lpstr>
      <vt:lpstr>Karez System</vt:lpstr>
      <vt:lpstr>PowerPoint Presentation</vt:lpstr>
      <vt:lpstr>PowerPoint Presentation</vt:lpstr>
      <vt:lpstr>Earthquake Safe Traditional House Construction Practices in Kashmir </vt:lpstr>
      <vt:lpstr>PowerPoint Presentation</vt:lpstr>
      <vt:lpstr>PowerPoint Presentation</vt:lpstr>
      <vt:lpstr>Indigenous Knowledge and Modern Science give Environment Friendly Shelter Solution in Flood Affected Desert Region of India </vt:lpstr>
      <vt:lpstr>Survival and propagation of indigenous construction knowledge </vt:lpstr>
      <vt:lpstr> Soil and Water Conservation through Bamboo Plantation In Nandeswar Village in Goalpara District, Assam, India  </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Relevance of Indigenous knowledge, Appropriate technologies and local resources</dc:title>
  <cp:lastModifiedBy>Abinaya</cp:lastModifiedBy>
  <cp:revision>6</cp:revision>
  <dcterms:modified xsi:type="dcterms:W3CDTF">2018-03-07T03:11:11Z</dcterms:modified>
</cp:coreProperties>
</file>